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39" r:id="rId3"/>
    <p:sldId id="421" r:id="rId4"/>
    <p:sldId id="341" r:id="rId5"/>
    <p:sldId id="342" r:id="rId6"/>
    <p:sldId id="372" r:id="rId7"/>
    <p:sldId id="343" r:id="rId8"/>
    <p:sldId id="396" r:id="rId9"/>
    <p:sldId id="397" r:id="rId10"/>
    <p:sldId id="398" r:id="rId11"/>
    <p:sldId id="316" r:id="rId12"/>
    <p:sldId id="317" r:id="rId14"/>
    <p:sldId id="318" r:id="rId15"/>
    <p:sldId id="319" r:id="rId16"/>
    <p:sldId id="320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73" r:id="rId25"/>
    <p:sldId id="329" r:id="rId26"/>
    <p:sldId id="331" r:id="rId27"/>
    <p:sldId id="332" r:id="rId28"/>
    <p:sldId id="333" r:id="rId29"/>
    <p:sldId id="334" r:id="rId30"/>
    <p:sldId id="335" r:id="rId31"/>
    <p:sldId id="336" r:id="rId32"/>
    <p:sldId id="337" r:id="rId33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2e8c142-fb3f-4aae-98c8-773721e0fe05}">
          <p14:sldIdLst>
            <p14:sldId id="339"/>
          </p14:sldIdLst>
        </p14:section>
        <p14:section name="Computer Organization" id="{6b96b7f3-8071-4665-bd42-9b8995b982fd}">
          <p14:sldIdLst>
            <p14:sldId id="421"/>
            <p14:sldId id="341"/>
            <p14:sldId id="342"/>
            <p14:sldId id="372"/>
            <p14:sldId id="343"/>
          </p14:sldIdLst>
        </p14:section>
        <p14:section name="Components" id="{967788d2-de17-4721-bdc6-28a1883d6902}">
          <p14:sldIdLst>
            <p14:sldId id="396"/>
            <p14:sldId id="397"/>
            <p14:sldId id="398"/>
          </p14:sldIdLst>
        </p14:section>
        <p14:section name="Example" id="{4938c2e1-3170-43a7-8ecf-84d397470bfe}">
          <p14:sldIdLst>
            <p14:sldId id="316"/>
            <p14:sldId id="317"/>
            <p14:sldId id="318"/>
            <p14:sldId id="319"/>
            <p14:sldId id="320"/>
          </p14:sldIdLst>
        </p14:section>
        <p14:section name="Storage system and Cache&#13;" id="{11be9dbe-26a4-4898-b2b8-e6c377a92429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73"/>
            <p14:sldId id="329"/>
          </p14:sldIdLst>
        </p14:section>
        <p14:section name="Performance Optimization" id="{80681837-22e7-45ca-8d54-a45625d4f711}">
          <p14:sldIdLst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Preview" id="{cc99a8fc-14b3-4307-b599-9f4ef3fbfccf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If you disassemble a computer case, you can see something like this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like a traffic policeman, or a traffic light</a:t>
            </a:r>
            <a:endParaRPr lang="en-US" altLang="en-US"/>
          </a:p>
          <a:p>
            <a:r>
              <a:rPr lang="en-US" altLang="en-US"/>
              <a:t>so that they do not collide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It is responsible for converting the binary image into blinking pixels on the LCD screen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It can run cool effects on those low-configuration machines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and the gap between them is widening</a:t>
            </a:r>
            <a:endParaRPr lang="en-US" altLang="en-US"/>
          </a:p>
          <a:p>
            <a:r>
              <a:rPr lang="en-US" altLang="en-US"/>
              <a:t>The computing speed of the cpu has been soaring</a:t>
            </a: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To alleviate this problem</a:t>
            </a: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ˈ</a:t>
            </a:r>
            <a:r>
              <a:rPr lang="en-US" b="0" i="0" dirty="0" err="1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sərkət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911"/>
            <a:ext cx="9144000" cy="2387573"/>
          </a:xfrm>
        </p:spPr>
        <p:txBody>
          <a:bodyPr anchor="b"/>
          <a:lstStyle>
            <a:lvl1pPr algn="ctr">
              <a:defRPr sz="506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11"/>
            <a:ext cx="9144000" cy="1655340"/>
          </a:xfrm>
        </p:spPr>
        <p:txBody>
          <a:bodyPr/>
          <a:lstStyle>
            <a:lvl1pPr marL="0" indent="0" algn="ctr">
              <a:buNone/>
              <a:defRPr sz="2135"/>
            </a:lvl1pPr>
            <a:lvl2pPr marL="382905" indent="0" algn="ctr">
              <a:buNone/>
              <a:defRPr sz="1600"/>
            </a:lvl2pPr>
            <a:lvl3pPr marL="765175" indent="0" algn="ctr">
              <a:buNone/>
              <a:defRPr sz="1600"/>
            </a:lvl3pPr>
            <a:lvl4pPr marL="1148080" indent="0" algn="ctr">
              <a:buNone/>
              <a:defRPr sz="1465"/>
            </a:lvl4pPr>
            <a:lvl5pPr marL="1530985" indent="0" algn="ctr">
              <a:buNone/>
              <a:defRPr sz="1465"/>
            </a:lvl5pPr>
            <a:lvl6pPr marL="1913255" indent="0" algn="ctr">
              <a:buNone/>
              <a:defRPr sz="1465"/>
            </a:lvl6pPr>
            <a:lvl7pPr marL="2296160" indent="0" algn="ctr">
              <a:buNone/>
              <a:defRPr sz="1465"/>
            </a:lvl7pPr>
            <a:lvl8pPr marL="2679065" indent="0" algn="ctr">
              <a:buNone/>
              <a:defRPr sz="1465"/>
            </a:lvl8pPr>
            <a:lvl9pPr marL="3060700" indent="0" algn="ctr">
              <a:buNone/>
              <a:defRPr sz="1465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06C9A41-D864-428D-9C31-5294F3735FA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661447-7998-46BF-B95E-D71DBFFC4D6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11829" y="123904"/>
            <a:ext cx="2814340" cy="6234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4343" y="123904"/>
            <a:ext cx="8304611" cy="6234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14C122-CBE5-46C5-AE21-5F2E3318462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BFCE12-62F8-4935-B4B3-E8FB1AC9A4A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2" y="1710037"/>
            <a:ext cx="10516195" cy="2851920"/>
          </a:xfrm>
        </p:spPr>
        <p:txBody>
          <a:bodyPr anchor="b"/>
          <a:lstStyle>
            <a:lvl1pPr>
              <a:defRPr sz="5065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2" y="4589861"/>
            <a:ext cx="10516195" cy="1500188"/>
          </a:xfrm>
        </p:spPr>
        <p:txBody>
          <a:bodyPr/>
          <a:lstStyle>
            <a:lvl1pPr marL="0" indent="0">
              <a:buNone/>
              <a:defRPr sz="2135"/>
            </a:lvl1pPr>
            <a:lvl2pPr marL="382905" indent="0">
              <a:buNone/>
              <a:defRPr sz="1600"/>
            </a:lvl2pPr>
            <a:lvl3pPr marL="765175" indent="0">
              <a:buNone/>
              <a:defRPr sz="1600"/>
            </a:lvl3pPr>
            <a:lvl4pPr marL="1148080" indent="0">
              <a:buNone/>
              <a:defRPr sz="1465"/>
            </a:lvl4pPr>
            <a:lvl5pPr marL="1530985" indent="0">
              <a:buNone/>
              <a:defRPr sz="1465"/>
            </a:lvl5pPr>
            <a:lvl6pPr marL="1913255" indent="0">
              <a:buNone/>
              <a:defRPr sz="1465"/>
            </a:lvl6pPr>
            <a:lvl7pPr marL="2296160" indent="0">
              <a:buNone/>
              <a:defRPr sz="1465"/>
            </a:lvl7pPr>
            <a:lvl8pPr marL="2679065" indent="0">
              <a:buNone/>
              <a:defRPr sz="1465"/>
            </a:lvl8pPr>
            <a:lvl9pPr marL="3060700" indent="0">
              <a:buNone/>
              <a:defRPr sz="14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B6FB98-0011-4161-BE35-0A73E2FACDA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958823"/>
            <a:ext cx="5558732" cy="5399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5951" y="958823"/>
            <a:ext cx="5560219" cy="5399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BF4A6C-FF74-409E-AF94-9AA6BEC52E2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3" y="365003"/>
            <a:ext cx="10516195" cy="13260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392" y="1681016"/>
            <a:ext cx="5158384" cy="823763"/>
          </a:xfrm>
        </p:spPr>
        <p:txBody>
          <a:bodyPr anchor="b"/>
          <a:lstStyle>
            <a:lvl1pPr marL="0" indent="0">
              <a:buNone/>
              <a:defRPr sz="2135" b="1"/>
            </a:lvl1pPr>
            <a:lvl2pPr marL="382905" indent="0">
              <a:buNone/>
              <a:defRPr sz="1600" b="1"/>
            </a:lvl2pPr>
            <a:lvl3pPr marL="765175" indent="0">
              <a:buNone/>
              <a:defRPr sz="1600" b="1"/>
            </a:lvl3pPr>
            <a:lvl4pPr marL="1148080" indent="0">
              <a:buNone/>
              <a:defRPr sz="1465" b="1"/>
            </a:lvl4pPr>
            <a:lvl5pPr marL="1530985" indent="0">
              <a:buNone/>
              <a:defRPr sz="1465" b="1"/>
            </a:lvl5pPr>
            <a:lvl6pPr marL="1913255" indent="0">
              <a:buNone/>
              <a:defRPr sz="1465" b="1"/>
            </a:lvl6pPr>
            <a:lvl7pPr marL="2296160" indent="0">
              <a:buNone/>
              <a:defRPr sz="1465" b="1"/>
            </a:lvl7pPr>
            <a:lvl8pPr marL="2679065" indent="0">
              <a:buNone/>
              <a:defRPr sz="1465" b="1"/>
            </a:lvl8pPr>
            <a:lvl9pPr marL="3060700" indent="0">
              <a:buNone/>
              <a:defRPr sz="146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392" y="2504776"/>
            <a:ext cx="5158384" cy="3684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904" y="1681016"/>
            <a:ext cx="5183683" cy="823763"/>
          </a:xfrm>
        </p:spPr>
        <p:txBody>
          <a:bodyPr anchor="b"/>
          <a:lstStyle>
            <a:lvl1pPr marL="0" indent="0">
              <a:buNone/>
              <a:defRPr sz="2135" b="1"/>
            </a:lvl1pPr>
            <a:lvl2pPr marL="382905" indent="0">
              <a:buNone/>
              <a:defRPr sz="1600" b="1"/>
            </a:lvl2pPr>
            <a:lvl3pPr marL="765175" indent="0">
              <a:buNone/>
              <a:defRPr sz="1600" b="1"/>
            </a:lvl3pPr>
            <a:lvl4pPr marL="1148080" indent="0">
              <a:buNone/>
              <a:defRPr sz="1465" b="1"/>
            </a:lvl4pPr>
            <a:lvl5pPr marL="1530985" indent="0">
              <a:buNone/>
              <a:defRPr sz="1465" b="1"/>
            </a:lvl5pPr>
            <a:lvl6pPr marL="1913255" indent="0">
              <a:buNone/>
              <a:defRPr sz="1465" b="1"/>
            </a:lvl6pPr>
            <a:lvl7pPr marL="2296160" indent="0">
              <a:buNone/>
              <a:defRPr sz="1465" b="1"/>
            </a:lvl7pPr>
            <a:lvl8pPr marL="2679065" indent="0">
              <a:buNone/>
              <a:defRPr sz="1465" b="1"/>
            </a:lvl8pPr>
            <a:lvl9pPr marL="3060700" indent="0">
              <a:buNone/>
              <a:defRPr sz="146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904" y="2504776"/>
            <a:ext cx="5183683" cy="3684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2642A5-B4C1-490D-823B-6F62026E5D0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B72306-FD3C-4756-B3FD-766F3400AAC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FCE69C-6874-463F-8672-A48ADE6CA40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2" y="457647"/>
            <a:ext cx="3932039" cy="1599533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687" y="987848"/>
            <a:ext cx="6171901" cy="48733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35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2" y="2057175"/>
            <a:ext cx="3932039" cy="3811860"/>
          </a:xfrm>
        </p:spPr>
        <p:txBody>
          <a:bodyPr/>
          <a:lstStyle>
            <a:lvl1pPr marL="0" indent="0">
              <a:buNone/>
              <a:defRPr sz="1465"/>
            </a:lvl1pPr>
            <a:lvl2pPr marL="382905" indent="0">
              <a:buNone/>
              <a:defRPr sz="1200"/>
            </a:lvl2pPr>
            <a:lvl3pPr marL="765175" indent="0">
              <a:buNone/>
              <a:defRPr sz="935"/>
            </a:lvl3pPr>
            <a:lvl4pPr marL="1148080" indent="0">
              <a:buNone/>
              <a:defRPr sz="935"/>
            </a:lvl4pPr>
            <a:lvl5pPr marL="1530985" indent="0">
              <a:buNone/>
              <a:defRPr sz="935"/>
            </a:lvl5pPr>
            <a:lvl6pPr marL="1913255" indent="0">
              <a:buNone/>
              <a:defRPr sz="935"/>
            </a:lvl6pPr>
            <a:lvl7pPr marL="2296160" indent="0">
              <a:buNone/>
              <a:defRPr sz="935"/>
            </a:lvl7pPr>
            <a:lvl8pPr marL="2679065" indent="0">
              <a:buNone/>
              <a:defRPr sz="935"/>
            </a:lvl8pPr>
            <a:lvl9pPr marL="3060700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A9E2C9-38C0-4E05-A9A0-7FD9158DBDA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392" y="457647"/>
            <a:ext cx="3932039" cy="1599533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687" y="987848"/>
            <a:ext cx="6171901" cy="4873380"/>
          </a:xfrm>
        </p:spPr>
        <p:txBody>
          <a:bodyPr/>
          <a:lstStyle>
            <a:lvl1pPr marL="0" indent="0">
              <a:buNone/>
              <a:defRPr sz="2800"/>
            </a:lvl1pPr>
            <a:lvl2pPr marL="382905" indent="0">
              <a:buNone/>
              <a:defRPr sz="2400"/>
            </a:lvl2pPr>
            <a:lvl3pPr marL="765175" indent="0">
              <a:buNone/>
              <a:defRPr sz="2135"/>
            </a:lvl3pPr>
            <a:lvl4pPr marL="1148080" indent="0">
              <a:buNone/>
              <a:defRPr sz="1600"/>
            </a:lvl4pPr>
            <a:lvl5pPr marL="1530985" indent="0">
              <a:buNone/>
              <a:defRPr sz="1600"/>
            </a:lvl5pPr>
            <a:lvl6pPr marL="1913255" indent="0">
              <a:buNone/>
              <a:defRPr sz="1600"/>
            </a:lvl6pPr>
            <a:lvl7pPr marL="2296160" indent="0">
              <a:buNone/>
              <a:defRPr sz="1600"/>
            </a:lvl7pPr>
            <a:lvl8pPr marL="2679065" indent="0">
              <a:buNone/>
              <a:defRPr sz="1600"/>
            </a:lvl8pPr>
            <a:lvl9pPr marL="3060700" indent="0">
              <a:buNone/>
              <a:defRPr sz="1600"/>
            </a:lvl9pPr>
          </a:lstStyle>
          <a:p>
            <a:pPr lvl="0"/>
            <a:endParaRPr lang="en-US" noProof="0">
              <a:sym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392" y="2057175"/>
            <a:ext cx="3932039" cy="3811860"/>
          </a:xfrm>
        </p:spPr>
        <p:txBody>
          <a:bodyPr/>
          <a:lstStyle>
            <a:lvl1pPr marL="0" indent="0">
              <a:buNone/>
              <a:defRPr sz="1465"/>
            </a:lvl1pPr>
            <a:lvl2pPr marL="382905" indent="0">
              <a:buNone/>
              <a:defRPr sz="1200"/>
            </a:lvl2pPr>
            <a:lvl3pPr marL="765175" indent="0">
              <a:buNone/>
              <a:defRPr sz="935"/>
            </a:lvl3pPr>
            <a:lvl4pPr marL="1148080" indent="0">
              <a:buNone/>
              <a:defRPr sz="935"/>
            </a:lvl4pPr>
            <a:lvl5pPr marL="1530985" indent="0">
              <a:buNone/>
              <a:defRPr sz="935"/>
            </a:lvl5pPr>
            <a:lvl6pPr marL="1913255" indent="0">
              <a:buNone/>
              <a:defRPr sz="935"/>
            </a:lvl6pPr>
            <a:lvl7pPr marL="2296160" indent="0">
              <a:buNone/>
              <a:defRPr sz="935"/>
            </a:lvl7pPr>
            <a:lvl8pPr marL="2679065" indent="0">
              <a:buNone/>
              <a:defRPr sz="935"/>
            </a:lvl8pPr>
            <a:lvl9pPr marL="3060700" indent="0">
              <a:buNone/>
              <a:defRPr sz="9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709096-912F-4774-8F9C-D173966EA40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body" idx="1"/>
          </p:nvPr>
        </p:nvSpPr>
        <p:spPr bwMode="auto">
          <a:xfrm>
            <a:off x="463551" y="958851"/>
            <a:ext cx="11262783" cy="5399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1886" tIns="31886" rIns="31886" bIns="31886" numCol="1" anchor="t" anchorCtr="0" compatLnSpc="1"/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Template text styles</a:t>
            </a:r>
            <a:endParaRPr lang="en-US" altLang="en-US">
              <a:sym typeface="Helvetica" panose="020B0604020202020204" pitchFamily="34" charset="0"/>
            </a:endParaRPr>
          </a:p>
          <a:p>
            <a:pPr lvl="1"/>
            <a:r>
              <a:rPr lang="en-US" altLang="en-US">
                <a:sym typeface="Helvetica" panose="020B0604020202020204" pitchFamily="34" charset="0"/>
              </a:rPr>
              <a:t>Second level</a:t>
            </a:r>
            <a:endParaRPr lang="en-US" altLang="en-US">
              <a:sym typeface="Helvetica" panose="020B0604020202020204" pitchFamily="34" charset="0"/>
            </a:endParaRPr>
          </a:p>
          <a:p>
            <a:pPr lvl="2"/>
            <a:r>
              <a:rPr lang="en-US" altLang="en-US">
                <a:sym typeface="Helvetica" panose="020B0604020202020204" pitchFamily="34" charset="0"/>
              </a:rPr>
              <a:t>Third level</a:t>
            </a:r>
            <a:endParaRPr lang="en-US" altLang="en-US">
              <a:sym typeface="Helvetica" panose="020B0604020202020204" pitchFamily="34" charset="0"/>
            </a:endParaRPr>
          </a:p>
          <a:p>
            <a:pPr lvl="3"/>
            <a:r>
              <a:rPr lang="en-US" altLang="en-US">
                <a:sym typeface="Helvetica" panose="020B0604020202020204" pitchFamily="34" charset="0"/>
              </a:rPr>
              <a:t>Fourth level</a:t>
            </a:r>
            <a:endParaRPr lang="en-US" altLang="en-US">
              <a:sym typeface="Helvetica" panose="020B0604020202020204" pitchFamily="34" charset="0"/>
            </a:endParaRPr>
          </a:p>
          <a:p>
            <a:pPr lvl="4"/>
            <a:r>
              <a:rPr lang="en-US" altLang="en-US">
                <a:sym typeface="Helvetica" panose="020B0604020202020204" pitchFamily="34" charset="0"/>
              </a:rPr>
              <a:t>Fifth level</a:t>
            </a:r>
            <a:endParaRPr lang="en-US" altLang="en-US">
              <a:sym typeface="Helvetica" panose="020B0604020202020204" pitchFamily="34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title"/>
          </p:nvPr>
        </p:nvSpPr>
        <p:spPr bwMode="auto">
          <a:xfrm>
            <a:off x="666751" y="124884"/>
            <a:ext cx="10858500" cy="599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1886" tIns="31886" rIns="31886" bIns="31886" numCol="1" anchor="t" anchorCtr="0" compatLnSpc="1"/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Template title style</a:t>
            </a:r>
            <a:endParaRPr lang="en-US" altLang="en-US">
              <a:sym typeface="Helvetica" panose="020B0604020202020204" pitchFamily="34" charset="0"/>
            </a:endParaRPr>
          </a:p>
        </p:txBody>
      </p:sp>
      <p:pic>
        <p:nvPicPr>
          <p:cNvPr id="1028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51" y="93133"/>
            <a:ext cx="2468033" cy="512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455084" y="785284"/>
            <a:ext cx="11279716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2514" tIns="42514" rIns="42514" bIns="42514" anchor="ctr"/>
          <a:lstStyle/>
          <a:p>
            <a:endParaRPr lang="en-US" sz="1465"/>
          </a:p>
        </p:txBody>
      </p:sp>
      <p:sp>
        <p:nvSpPr>
          <p:cNvPr id="2" name="Rectangle 5"/>
          <p:cNvSpPr>
            <a:spLocks noGrp="1"/>
          </p:cNvSpPr>
          <p:nvPr>
            <p:ph type="sldNum" sz="quarter" idx="2"/>
          </p:nvPr>
        </p:nvSpPr>
        <p:spPr bwMode="auto">
          <a:xfrm>
            <a:off x="5947833" y="6411384"/>
            <a:ext cx="287867" cy="23071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1886" tIns="31886" rIns="31886" bIns="31886" numCol="1" anchor="b" anchorCtr="0" compatLnSpc="1"/>
          <a:lstStyle>
            <a:lvl1pPr algn="ctr" defTabSz="1090930" eaLnBrk="1">
              <a:defRPr sz="1200">
                <a:solidFill>
                  <a:srgbClr val="5E5E5E"/>
                </a:solidFill>
                <a:latin typeface="Graphik" charset="0"/>
                <a:ea typeface="Graphik" charset="0"/>
                <a:cs typeface="Graphik" charset="0"/>
                <a:sym typeface="Graphik" charset="0"/>
              </a:defRPr>
            </a:lvl1pPr>
          </a:lstStyle>
          <a:p>
            <a:fld id="{B78101D5-FE84-44C9-AB30-8CA2B182F501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454785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800" b="1" kern="1200">
          <a:solidFill>
            <a:srgbClr val="AE0428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28702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57404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86106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14808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marL="351155" indent="-351155" algn="l" defTabSz="1454785" rtl="0" eaLnBrk="0" fontAlgn="base" hangingPunct="0">
        <a:spcBef>
          <a:spcPct val="334000"/>
        </a:spcBef>
        <a:spcAft>
          <a:spcPct val="0"/>
        </a:spcAft>
        <a:buSzPct val="75000"/>
        <a:buChar char="•"/>
        <a:defRPr sz="2535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658495" indent="-328295" algn="l" defTabSz="1454785" rtl="0" eaLnBrk="0" fontAlgn="base" hangingPunct="0">
        <a:spcBef>
          <a:spcPct val="334000"/>
        </a:spcBef>
        <a:spcAft>
          <a:spcPct val="0"/>
        </a:spcAft>
        <a:buSzPct val="175000"/>
        <a:buChar char="•"/>
        <a:defRPr sz="2535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986155" indent="-328295" algn="l" defTabSz="1454785" rtl="0" eaLnBrk="0" fontAlgn="base" hangingPunct="0">
        <a:spcBef>
          <a:spcPct val="334000"/>
        </a:spcBef>
        <a:spcAft>
          <a:spcPct val="0"/>
        </a:spcAft>
        <a:buSzPct val="175000"/>
        <a:buChar char="•"/>
        <a:defRPr sz="2535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1316355" indent="-328295" algn="l" defTabSz="1454785" rtl="0" eaLnBrk="0" fontAlgn="base" hangingPunct="0">
        <a:spcBef>
          <a:spcPct val="334000"/>
        </a:spcBef>
        <a:spcAft>
          <a:spcPct val="0"/>
        </a:spcAft>
        <a:buSzPct val="175000"/>
        <a:buChar char="•"/>
        <a:defRPr sz="2535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1646555" indent="-328295" algn="l" defTabSz="1454785" rtl="0" eaLnBrk="0" fontAlgn="base" hangingPunct="0">
        <a:spcBef>
          <a:spcPct val="334000"/>
        </a:spcBef>
        <a:spcAft>
          <a:spcPct val="0"/>
        </a:spcAft>
        <a:buSzPct val="175000"/>
        <a:buChar char="•"/>
        <a:defRPr sz="2535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2105025" indent="-191135" algn="l" defTabSz="76517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295" indent="-191135" algn="l" defTabSz="76517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9565" indent="-191135" algn="l" defTabSz="76517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835" indent="-191135" algn="l" defTabSz="76517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51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82905" algn="l" defTabSz="7651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5175" algn="l" defTabSz="7651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48080" algn="l" defTabSz="7651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30985" algn="l" defTabSz="7651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13255" algn="l" defTabSz="7651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96160" algn="l" defTabSz="7651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9065" algn="l" defTabSz="7651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60700" algn="l" defTabSz="76517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ctrTitle"/>
          </p:nvPr>
        </p:nvSpPr>
        <p:spPr>
          <a:xfrm>
            <a:off x="666751" y="1545167"/>
            <a:ext cx="10858500" cy="757767"/>
          </a:xfrm>
        </p:spPr>
        <p:txBody>
          <a:bodyPr/>
          <a:lstStyle/>
          <a:p>
            <a:pPr eaLnBrk="1">
              <a:lnSpc>
                <a:spcPct val="80000"/>
              </a:lnSpc>
            </a:pPr>
            <a:r>
              <a:rPr lang="en-US" altLang="en-US" sz="3735"/>
              <a:t>DTS205TC High Performance Computing</a:t>
            </a:r>
            <a:endParaRPr lang="en-US" altLang="en-US" sz="3735"/>
          </a:p>
        </p:txBody>
      </p:sp>
      <p:sp>
        <p:nvSpPr>
          <p:cNvPr id="2051" name="Rectangle 2"/>
          <p:cNvSpPr>
            <a:spLocks noGrp="1"/>
          </p:cNvSpPr>
          <p:nvPr>
            <p:ph type="subTitle" sz="quarter" idx="1"/>
          </p:nvPr>
        </p:nvSpPr>
        <p:spPr>
          <a:xfrm>
            <a:off x="666751" y="3242733"/>
            <a:ext cx="10858500" cy="514351"/>
          </a:xfrm>
        </p:spPr>
        <p:txBody>
          <a:bodyPr/>
          <a:lstStyle/>
          <a:p>
            <a:pPr defTabSz="365125" eaLnBrk="1">
              <a:spcBef>
                <a:spcPct val="0"/>
              </a:spcBef>
              <a:buSzTx/>
            </a:pPr>
            <a:r>
              <a:rPr lang="en-US" altLang="zh-CN" sz="2800" b="1">
                <a:solidFill>
                  <a:srgbClr val="AE0428"/>
                </a:solidFill>
                <a:ea typeface="宋体" panose="02010600030101010101" pitchFamily="2" charset="-122"/>
              </a:rPr>
              <a:t>Lecture 2 Infrastructure 2</a:t>
            </a:r>
            <a:endParaRPr lang="en-US" altLang="en-US" sz="2800" b="1">
              <a:solidFill>
                <a:srgbClr val="AE0428"/>
              </a:solidFill>
            </a:endParaRPr>
          </a:p>
        </p:txBody>
      </p:sp>
      <p:sp>
        <p:nvSpPr>
          <p:cNvPr id="2052" name="Text Box 3"/>
          <p:cNvSpPr txBox="1"/>
          <p:nvPr/>
        </p:nvSpPr>
        <p:spPr bwMode="auto">
          <a:xfrm>
            <a:off x="666751" y="5913967"/>
            <a:ext cx="10858500" cy="30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2514" tIns="42514" rIns="42514" bIns="42514"/>
          <a:lstStyle>
            <a:lvl1pPr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/>
            <a:r>
              <a:rPr lang="en-US" altLang="zh-CN" sz="1600">
                <a:latin typeface="Helvetica" panose="020B0604020202020204" pitchFamily="34" charset="0"/>
                <a:ea typeface="宋体" panose="02010600030101010101" pitchFamily="2" charset="-122"/>
                <a:sym typeface="Helvetica" panose="020B0604020202020204" pitchFamily="34" charset="0"/>
              </a:rPr>
              <a:t>Di Zhang</a:t>
            </a:r>
            <a:r>
              <a:rPr lang="en-US" altLang="en-US" sz="16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, Spring 2024</a:t>
            </a:r>
            <a:endParaRPr lang="en-US" altLang="en-US" sz="16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Structure of computer</a:t>
            </a:r>
            <a:endParaRPr lang="en-US" altLang="en-US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63551" y="4389967"/>
            <a:ext cx="11262783" cy="1559984"/>
          </a:xfrm>
        </p:spPr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The main components (review of 103) :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en-US" sz="1600" dirty="0"/>
              <a:t>CPU</a:t>
            </a:r>
            <a:endParaRPr lang="en-US" altLang="en-US" sz="1600" dirty="0"/>
          </a:p>
          <a:p>
            <a:pPr lvl="1" latinLnBrk="0">
              <a:spcBef>
                <a:spcPts val="300"/>
              </a:spcBef>
            </a:pPr>
            <a:r>
              <a:rPr lang="en-US" altLang="en-US" sz="1600" dirty="0"/>
              <a:t>I/</a:t>
            </a:r>
            <a:r>
              <a:rPr lang="en-US" altLang="zh-CN" sz="1600" dirty="0">
                <a:ea typeface="宋体" panose="02010600030101010101" pitchFamily="2" charset="-122"/>
              </a:rPr>
              <a:t>O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en-US" sz="1600" dirty="0"/>
              <a:t>Memory</a:t>
            </a:r>
            <a:endParaRPr lang="en-US" altLang="en-US" sz="1600" dirty="0"/>
          </a:p>
          <a:p>
            <a:pPr lvl="1" latinLnBrk="0">
              <a:spcBef>
                <a:spcPts val="300"/>
              </a:spcBef>
            </a:pPr>
            <a:r>
              <a:rPr lang="en-US" altLang="en-US" sz="1600" dirty="0"/>
              <a:t>Graphic card</a:t>
            </a:r>
            <a:endParaRPr lang="en-US" altLang="en-US" sz="1600" dirty="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1" y="982133"/>
            <a:ext cx="6189133" cy="333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17" y="1168400"/>
            <a:ext cx="5786967" cy="325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2"/>
          <p:cNvSpPr>
            <a:spLocks noChangeArrowheads="1"/>
          </p:cNvSpPr>
          <p:nvPr/>
        </p:nvSpPr>
        <p:spPr bwMode="auto">
          <a:xfrm>
            <a:off x="7552267" y="1677882"/>
            <a:ext cx="973667" cy="287020"/>
          </a:xfrm>
          <a:prstGeom prst="rect">
            <a:avLst/>
          </a:prstGeom>
          <a:solidFill>
            <a:srgbClr val="C0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83" name="Rectangle 3"/>
          <p:cNvSpPr>
            <a:spLocks noChangeArrowheads="1"/>
          </p:cNvSpPr>
          <p:nvPr/>
        </p:nvSpPr>
        <p:spPr bwMode="auto">
          <a:xfrm>
            <a:off x="334433" y="1168400"/>
            <a:ext cx="2296584" cy="1481667"/>
          </a:xfrm>
          <a:prstGeom prst="rect">
            <a:avLst/>
          </a:prstGeom>
          <a:solidFill>
            <a:srgbClr val="C0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84" name="Rectangle 4"/>
          <p:cNvSpPr>
            <a:spLocks noChangeArrowheads="1"/>
          </p:cNvSpPr>
          <p:nvPr/>
        </p:nvSpPr>
        <p:spPr bwMode="auto">
          <a:xfrm>
            <a:off x="4881033" y="2084917"/>
            <a:ext cx="675217" cy="480483"/>
          </a:xfrm>
          <a:prstGeom prst="rect">
            <a:avLst/>
          </a:prstGeom>
          <a:solidFill>
            <a:srgbClr val="92D05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85" name="TextBox 5"/>
          <p:cNvSpPr txBox="1">
            <a:spLocks noChangeArrowheads="1"/>
          </p:cNvSpPr>
          <p:nvPr/>
        </p:nvSpPr>
        <p:spPr bwMode="auto">
          <a:xfrm>
            <a:off x="8390467" y="4404784"/>
            <a:ext cx="129413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1200" dirty="0">
                <a:latin typeface="Arial" panose="020B0604020202020204" pitchFamily="34" charset="0"/>
              </a:rPr>
              <a:t>Intel D945GCCR</a:t>
            </a:r>
            <a:endParaRPr lang="en-US" altLang="en-US" sz="1200" dirty="0"/>
          </a:p>
        </p:txBody>
      </p:sp>
      <p:sp>
        <p:nvSpPr>
          <p:cNvPr id="24586" name="Rectangle 7"/>
          <p:cNvSpPr>
            <a:spLocks noChangeArrowheads="1"/>
          </p:cNvSpPr>
          <p:nvPr/>
        </p:nvSpPr>
        <p:spPr bwMode="auto">
          <a:xfrm>
            <a:off x="7531100" y="1345565"/>
            <a:ext cx="1149351" cy="287020"/>
          </a:xfrm>
          <a:prstGeom prst="rect">
            <a:avLst/>
          </a:prstGeom>
          <a:solidFill>
            <a:srgbClr val="92D05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87" name="Rectangle 9"/>
          <p:cNvSpPr>
            <a:spLocks noChangeArrowheads="1"/>
          </p:cNvSpPr>
          <p:nvPr/>
        </p:nvSpPr>
        <p:spPr bwMode="auto">
          <a:xfrm>
            <a:off x="2990851" y="2197523"/>
            <a:ext cx="747183" cy="287020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88" name="Rectangle 10"/>
          <p:cNvSpPr>
            <a:spLocks noChangeArrowheads="1"/>
          </p:cNvSpPr>
          <p:nvPr/>
        </p:nvSpPr>
        <p:spPr bwMode="auto">
          <a:xfrm>
            <a:off x="10280651" y="3158490"/>
            <a:ext cx="1553633" cy="287020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89" name="Rectangle 11"/>
          <p:cNvSpPr>
            <a:spLocks noChangeArrowheads="1"/>
          </p:cNvSpPr>
          <p:nvPr/>
        </p:nvSpPr>
        <p:spPr bwMode="auto">
          <a:xfrm>
            <a:off x="3704167" y="3318299"/>
            <a:ext cx="1041400" cy="287020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90" name="Rectangle 12"/>
          <p:cNvSpPr>
            <a:spLocks noChangeArrowheads="1"/>
          </p:cNvSpPr>
          <p:nvPr/>
        </p:nvSpPr>
        <p:spPr bwMode="auto">
          <a:xfrm>
            <a:off x="10996084" y="2217632"/>
            <a:ext cx="1041400" cy="287020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91" name="Rectangle 13"/>
          <p:cNvSpPr>
            <a:spLocks noChangeArrowheads="1"/>
          </p:cNvSpPr>
          <p:nvPr/>
        </p:nvSpPr>
        <p:spPr bwMode="auto">
          <a:xfrm>
            <a:off x="666751" y="3336290"/>
            <a:ext cx="1041400" cy="28702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92" name="Rectangle 14"/>
          <p:cNvSpPr>
            <a:spLocks noChangeArrowheads="1"/>
          </p:cNvSpPr>
          <p:nvPr/>
        </p:nvSpPr>
        <p:spPr bwMode="auto">
          <a:xfrm>
            <a:off x="10928351" y="2847341"/>
            <a:ext cx="1041400" cy="28702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93" name="Rectangle 15"/>
          <p:cNvSpPr>
            <a:spLocks noChangeArrowheads="1"/>
          </p:cNvSpPr>
          <p:nvPr/>
        </p:nvSpPr>
        <p:spPr bwMode="auto">
          <a:xfrm>
            <a:off x="1911351" y="3336290"/>
            <a:ext cx="1039283" cy="287020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94" name="Rectangle 16"/>
          <p:cNvSpPr>
            <a:spLocks noChangeArrowheads="1"/>
          </p:cNvSpPr>
          <p:nvPr/>
        </p:nvSpPr>
        <p:spPr bwMode="auto">
          <a:xfrm>
            <a:off x="7310967" y="3690832"/>
            <a:ext cx="1041400" cy="287020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/>
          </a:p>
        </p:txBody>
      </p:sp>
      <p:sp>
        <p:nvSpPr>
          <p:cNvPr id="24596" name="TextBox 1"/>
          <p:cNvSpPr txBox="1">
            <a:spLocks noChangeArrowheads="1"/>
          </p:cNvSpPr>
          <p:nvPr/>
        </p:nvSpPr>
        <p:spPr bwMode="auto">
          <a:xfrm>
            <a:off x="1187451" y="4135967"/>
            <a:ext cx="2166620" cy="31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1465">
                <a:solidFill>
                  <a:schemeClr val="accent1"/>
                </a:solidFill>
                <a:latin typeface="Calibri Light" panose="020F0302020204030204" charset="0"/>
                <a:cs typeface="Calibri Light" panose="020F0302020204030204" charset="0"/>
              </a:rPr>
              <a:t>von neumann architecture</a:t>
            </a:r>
            <a:endParaRPr lang="en-US" altLang="en-US" sz="1465">
              <a:solidFill>
                <a:schemeClr val="accent1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943877" y="4702819"/>
            <a:ext cx="3356207" cy="2151451"/>
            <a:chOff x="5207908" y="3527114"/>
            <a:chExt cx="2517155" cy="1613588"/>
          </a:xfrm>
        </p:grpSpPr>
        <p:pic>
          <p:nvPicPr>
            <p:cNvPr id="2" name="Doom Eternal-Testing Tiny Small HUD-Gameplay by xspNoble33-p01-32 截取视频">
              <a:hlinkClick r:id="" action="ppaction://media"/>
            </p:cNvPr>
            <p:cNvPicPr>
              <a:picLocks noChangeAspect="1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5"/>
            <a:stretch>
              <a:fillRect/>
            </a:stretch>
          </p:blipFill>
          <p:spPr bwMode="auto">
            <a:xfrm>
              <a:off x="5207908" y="3527114"/>
              <a:ext cx="2517155" cy="14165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580112" y="4917817"/>
              <a:ext cx="1952149" cy="222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35" dirty="0"/>
                <a:t>Doom: PC Graphics Benchmark</a:t>
              </a:r>
              <a:endParaRPr lang="en-US" sz="1335" dirty="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Example: Hello world</a:t>
            </a:r>
            <a:endParaRPr lang="en-US" altLang="zh-CN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767" y="3350684"/>
            <a:ext cx="9404351" cy="154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67" y="1509184"/>
            <a:ext cx="4447117" cy="128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544233" y="5924551"/>
            <a:ext cx="9522460" cy="40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2135">
                <a:solidFill>
                  <a:schemeClr val="accent1"/>
                </a:solidFill>
                <a:latin typeface="Calibri Light" panose="020F0302020204030204" charset="0"/>
                <a:cs typeface="Calibri Light" panose="020F0302020204030204" charset="0"/>
              </a:rPr>
              <a:t>Q: Anyone knows differences between C and Python?</a:t>
            </a:r>
            <a:endParaRPr lang="en-US" altLang="en-US" sz="2135">
              <a:solidFill>
                <a:schemeClr val="accent1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25607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1" y="3238500"/>
            <a:ext cx="36957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8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33" y="4773084"/>
            <a:ext cx="1644651" cy="104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9" name="TextBox 2"/>
          <p:cNvSpPr txBox="1">
            <a:spLocks noChangeArrowheads="1"/>
          </p:cNvSpPr>
          <p:nvPr/>
        </p:nvSpPr>
        <p:spPr bwMode="auto">
          <a:xfrm>
            <a:off x="2446867" y="4773084"/>
            <a:ext cx="1657350" cy="54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zh-CN" sz="1465" i="1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Dealing with </a:t>
            </a:r>
            <a:endParaRPr lang="en-US" altLang="zh-CN" sz="1465" i="1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  <a:p>
            <a:r>
              <a:rPr lang="en-US" altLang="en-US" sz="1465" i="1">
                <a:latin typeface="Calibri Light" panose="020F0302020204030204" charset="0"/>
                <a:cs typeface="Calibri Light" panose="020F0302020204030204" charset="0"/>
              </a:rPr>
              <a:t>#include</a:t>
            </a:r>
            <a:endParaRPr lang="en-US" altLang="en-US" sz="1465" i="1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25610" name="AutoShape 11" descr="Pantechelearning - Interpreter Vs Compiler : Differences Between Interpreter  and Compiler We generally write a computer program using a high-level  language. A high-level language is one that is understandable by us, humans."/>
          <p:cNvSpPr>
            <a:spLocks noChangeAspect="1" noChangeArrowheads="1"/>
          </p:cNvSpPr>
          <p:nvPr/>
        </p:nvSpPr>
        <p:spPr bwMode="auto">
          <a:xfrm>
            <a:off x="118533" y="-192617"/>
            <a:ext cx="406400" cy="40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endParaRPr lang="en-US" altLang="en-US" sz="1465"/>
          </a:p>
        </p:txBody>
      </p:sp>
      <p:sp>
        <p:nvSpPr>
          <p:cNvPr id="25611" name="AutoShape 13" descr="Pantechelearning - Interpreter Vs Compiler : Differences Between Interpreter  and Compiler We generally write a computer program using a high-level  language. A high-level language is one that is understandable by us, humans."/>
          <p:cNvSpPr>
            <a:spLocks noChangeAspect="1" noChangeArrowheads="1"/>
          </p:cNvSpPr>
          <p:nvPr/>
        </p:nvSpPr>
        <p:spPr bwMode="auto">
          <a:xfrm>
            <a:off x="321733" y="10584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endParaRPr lang="en-US" altLang="en-US" sz="1465"/>
          </a:p>
        </p:txBody>
      </p:sp>
      <p:pic>
        <p:nvPicPr>
          <p:cNvPr id="256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551" y="891117"/>
            <a:ext cx="3141133" cy="272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Hello world</a:t>
            </a:r>
            <a:endParaRPr lang="en-US" altLang="en-US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63551" y="5721351"/>
            <a:ext cx="11262783" cy="1068916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/>
              <a:t>1. Shell </a:t>
            </a:r>
            <a:r>
              <a:rPr lang="en-US" altLang="zh-CN">
                <a:ea typeface="宋体" panose="02010600030101010101" pitchFamily="2" charset="-122"/>
              </a:rPr>
              <a:t>reads the hello command into memory from the keyboard.</a:t>
            </a:r>
            <a:endParaRPr lang="en-US" altLang="en-US"/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17" y="1064684"/>
            <a:ext cx="6561667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1" y="4912784"/>
            <a:ext cx="2205567" cy="62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Hello world</a:t>
            </a:r>
            <a:endParaRPr lang="en-US" altLang="en-US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63551" y="5759451"/>
            <a:ext cx="11262783" cy="599016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/>
              <a:t>2. OS loads the executable from disk into main memory.</a:t>
            </a:r>
            <a:endParaRPr lang="en-US" altLang="en-US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733" y="1261533"/>
            <a:ext cx="8500533" cy="433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Hello world</a:t>
            </a:r>
            <a:endParaRPr lang="en-US" altLang="en-US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63551" y="5353051"/>
            <a:ext cx="11262783" cy="1005416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/>
              <a:t>3. The OS prepares the program, which then executes itself and writes the output string from memory to the display.</a:t>
            </a:r>
            <a:endParaRPr lang="en-US" altLang="en-US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999067"/>
            <a:ext cx="8280400" cy="418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Speed Mismatch: Memory Wall</a:t>
            </a:r>
            <a:endParaRPr lang="en-US" altLang="en-US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63551" y="4440767"/>
            <a:ext cx="11262783" cy="903817"/>
          </a:xfrm>
        </p:spPr>
        <p:txBody>
          <a:bodyPr/>
          <a:lstStyle/>
          <a:p>
            <a:r>
              <a:rPr lang="en-US" altLang="zh-CN" sz="240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Problem: In order to read and write data, the CPU must wait for the memory</a:t>
            </a:r>
            <a:endParaRPr lang="en-US" altLang="zh-CN" sz="240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33" y="922867"/>
            <a:ext cx="5865284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3"/>
          <p:cNvSpPr txBox="1">
            <a:spLocks noChangeArrowheads="1"/>
          </p:cNvSpPr>
          <p:nvPr/>
        </p:nvSpPr>
        <p:spPr bwMode="auto">
          <a:xfrm>
            <a:off x="624417" y="4011084"/>
            <a:ext cx="10596880" cy="40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2135">
                <a:latin typeface="Calibri Light" panose="020F0302020204030204" charset="0"/>
                <a:cs typeface="Calibri Light" panose="020F0302020204030204" charset="0"/>
              </a:rPr>
              <a:t>GFLOPS=Giga (10^9) Floating-point Operations Per Second</a:t>
            </a:r>
            <a:endParaRPr lang="en-US" altLang="en-US" sz="2135">
              <a:latin typeface="Calibri Light" panose="020F0302020204030204" charset="0"/>
              <a:cs typeface="Calibri Light" panose="020F0302020204030204" charset="0"/>
            </a:endParaRPr>
          </a:p>
        </p:txBody>
      </p:sp>
      <p:grpSp>
        <p:nvGrpSpPr>
          <p:cNvPr id="30727" name="Group 8"/>
          <p:cNvGrpSpPr/>
          <p:nvPr/>
        </p:nvGrpSpPr>
        <p:grpSpPr bwMode="auto">
          <a:xfrm>
            <a:off x="592667" y="4938184"/>
            <a:ext cx="11256433" cy="1916199"/>
            <a:chOff x="631156" y="7287513"/>
            <a:chExt cx="12007589" cy="2725437"/>
          </a:xfrm>
        </p:grpSpPr>
        <p:pic>
          <p:nvPicPr>
            <p:cNvPr id="30728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156" y="7287515"/>
              <a:ext cx="3888432" cy="214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9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252" y="7287514"/>
              <a:ext cx="3810000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0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745" y="7287513"/>
              <a:ext cx="3810000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1" name="TextBox 6"/>
            <p:cNvSpPr txBox="1">
              <a:spLocks noChangeArrowheads="1"/>
            </p:cNvSpPr>
            <p:nvPr/>
          </p:nvSpPr>
          <p:spPr bwMode="auto">
            <a:xfrm>
              <a:off x="3435051" y="9415052"/>
              <a:ext cx="6502400" cy="597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1pPr>
              <a:lvl2pPr marL="742950" indent="-2857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2pPr>
              <a:lvl3pPr marL="11430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3pPr>
              <a:lvl4pPr marL="16002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4pPr>
              <a:lvl5pPr marL="20574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5pPr>
              <a:lvl6pPr marL="25146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6pPr>
              <a:lvl7pPr marL="29718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7pPr>
              <a:lvl8pPr marL="34290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8pPr>
              <a:lvl9pPr marL="38862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9pPr>
            </a:lstStyle>
            <a:p>
              <a:pPr algn="ctr"/>
              <a:r>
                <a:rPr lang="en-US" altLang="zh-CN" sz="2135">
                  <a:latin typeface="Calibri Light" panose="020F0302020204030204" charset="0"/>
                  <a:ea typeface="宋体" panose="02010600030101010101" pitchFamily="2" charset="-122"/>
                  <a:cs typeface="Calibri Light" panose="020F0302020204030204" charset="0"/>
                </a:rPr>
                <a:t>An Example of Speed Mismatching</a:t>
              </a:r>
              <a:endParaRPr lang="en-US" altLang="zh-CN" sz="2135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endParaRPr>
            </a:p>
          </p:txBody>
        </p:sp>
      </p:grpSp>
      <p:pic>
        <p:nvPicPr>
          <p:cNvPr id="2" name="Picture 13" descr="http://n.sinaimg.cn/sinakd202141s/22/w1080h542/20210401/c07f-knaqvqp065689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" y="944033"/>
            <a:ext cx="5949949" cy="298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Caches matter</a:t>
            </a:r>
            <a:endParaRPr lang="en-US" altLang="en-US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66751" y="5251451"/>
            <a:ext cx="11262783" cy="903816"/>
          </a:xfrm>
        </p:spPr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sz="1865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Register: fast but expensive</a:t>
            </a:r>
            <a:endParaRPr lang="en-US" altLang="zh-CN" sz="1865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  <a:p>
            <a:pPr latinLnBrk="0">
              <a:spcBef>
                <a:spcPts val="300"/>
              </a:spcBef>
            </a:pPr>
            <a:r>
              <a:rPr lang="en-US" altLang="zh-CN" sz="1865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The role of cache: play the role of agent; based on the principle of locality, it can speed up the visiting</a:t>
            </a:r>
            <a:endParaRPr lang="en-US" altLang="zh-CN" sz="1865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  <a:p>
            <a:pPr latinLnBrk="0">
              <a:spcBef>
                <a:spcPts val="300"/>
              </a:spcBef>
            </a:pPr>
            <a:r>
              <a:rPr lang="en-US" altLang="zh-CN" sz="1865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Hierarchical cache system: Multi-Level Acceleration</a:t>
            </a:r>
            <a:endParaRPr lang="en-US" altLang="en-US" sz="1865"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4" y="999067"/>
            <a:ext cx="6203949" cy="273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3" descr="Compare among different types of memory devices in terms of performance and  costs « Online Class No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4512" r="18118" b="12149"/>
          <a:stretch>
            <a:fillRect/>
          </a:stretch>
        </p:blipFill>
        <p:spPr bwMode="auto">
          <a:xfrm>
            <a:off x="6493933" y="1016000"/>
            <a:ext cx="4529667" cy="268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Oval 3"/>
          <p:cNvSpPr>
            <a:spLocks noChangeArrowheads="1"/>
          </p:cNvSpPr>
          <p:nvPr/>
        </p:nvSpPr>
        <p:spPr bwMode="auto">
          <a:xfrm>
            <a:off x="2451100" y="4271608"/>
            <a:ext cx="607484" cy="406050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000000"/>
            </a:solidFill>
            <a:miter lim="400000"/>
          </a:ln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1" name="Oval 4"/>
          <p:cNvSpPr>
            <a:spLocks noChangeArrowheads="1"/>
          </p:cNvSpPr>
          <p:nvPr/>
        </p:nvSpPr>
        <p:spPr bwMode="auto">
          <a:xfrm>
            <a:off x="5420784" y="4271608"/>
            <a:ext cx="607483" cy="406050"/>
          </a:xfrm>
          <a:prstGeom prst="ellipse">
            <a:avLst/>
          </a:prstGeom>
          <a:solidFill>
            <a:schemeClr val="accent2"/>
          </a:solidFill>
          <a:ln w="25400" algn="ctr">
            <a:solidFill>
              <a:srgbClr val="000000"/>
            </a:solidFill>
            <a:miter lim="400000"/>
          </a:ln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324851" y="4271608"/>
            <a:ext cx="605367" cy="406050"/>
          </a:xfrm>
          <a:prstGeom prst="ellipse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3" name="Arrow: Left-Right 6"/>
          <p:cNvSpPr>
            <a:spLocks noChangeArrowheads="1"/>
          </p:cNvSpPr>
          <p:nvPr/>
        </p:nvSpPr>
        <p:spPr bwMode="auto">
          <a:xfrm>
            <a:off x="3598333" y="4188778"/>
            <a:ext cx="1147233" cy="573827"/>
          </a:xfrm>
          <a:prstGeom prst="leftRightArrow">
            <a:avLst>
              <a:gd name="adj1" fmla="val 50000"/>
              <a:gd name="adj2" fmla="val 50056"/>
            </a:avLst>
          </a:prstGeom>
          <a:solidFill>
            <a:srgbClr val="000000"/>
          </a:solidFill>
          <a:ln w="25400" algn="ctr">
            <a:solidFill>
              <a:srgbClr val="000000"/>
            </a:solidFill>
            <a:miter lim="4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2514" tIns="42514" rIns="42514" bIns="42514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 sz="1465">
              <a:latin typeface="Calibri Light" panose="020F0302020204030204" charset="0"/>
              <a:cs typeface="Calibri Light" panose="020F0302020204030204" charset="0"/>
            </a:endParaRPr>
          </a:p>
        </p:txBody>
      </p:sp>
      <p:cxnSp>
        <p:nvCxnSpPr>
          <p:cNvPr id="31754" name="Straight Arrow Connector 8"/>
          <p:cNvCxnSpPr>
            <a:cxnSpLocks noChangeShapeType="1"/>
          </p:cNvCxnSpPr>
          <p:nvPr/>
        </p:nvCxnSpPr>
        <p:spPr bwMode="auto">
          <a:xfrm>
            <a:off x="6434667" y="4474633"/>
            <a:ext cx="1348317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miter lim="4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55" name="TextBox 9"/>
          <p:cNvSpPr txBox="1">
            <a:spLocks noChangeArrowheads="1"/>
          </p:cNvSpPr>
          <p:nvPr/>
        </p:nvSpPr>
        <p:spPr bwMode="auto">
          <a:xfrm>
            <a:off x="3492500" y="4694767"/>
            <a:ext cx="1807210" cy="36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1865">
                <a:latin typeface="Calibri Light" panose="020F0302020204030204" charset="0"/>
                <a:cs typeface="Calibri Light" panose="020F0302020204030204" charset="0"/>
              </a:rPr>
              <a:t>Many Times</a:t>
            </a:r>
            <a:endParaRPr lang="en-US" altLang="en-US" sz="1865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6" name="TextBox 10"/>
          <p:cNvSpPr txBox="1">
            <a:spLocks noChangeArrowheads="1"/>
          </p:cNvSpPr>
          <p:nvPr/>
        </p:nvSpPr>
        <p:spPr bwMode="auto">
          <a:xfrm>
            <a:off x="6443133" y="4542367"/>
            <a:ext cx="1490980" cy="36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zh-CN" sz="1865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One</a:t>
            </a:r>
            <a:r>
              <a:rPr lang="en-US" altLang="en-US" sz="1865">
                <a:latin typeface="Calibri Light" panose="020F0302020204030204" charset="0"/>
                <a:cs typeface="Calibri Light" panose="020F0302020204030204" charset="0"/>
              </a:rPr>
              <a:t> Time</a:t>
            </a:r>
            <a:endParaRPr lang="en-US" altLang="en-US" sz="1865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7" name="TextBox 11"/>
          <p:cNvSpPr txBox="1">
            <a:spLocks noChangeArrowheads="1"/>
          </p:cNvSpPr>
          <p:nvPr/>
        </p:nvSpPr>
        <p:spPr bwMode="auto">
          <a:xfrm>
            <a:off x="2440517" y="4809067"/>
            <a:ext cx="855980" cy="40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zh-CN" sz="2135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CPU</a:t>
            </a:r>
            <a:endParaRPr lang="en-US" altLang="zh-CN" sz="2135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</p:txBody>
      </p:sp>
      <p:sp>
        <p:nvSpPr>
          <p:cNvPr id="31758" name="TextBox 12"/>
          <p:cNvSpPr txBox="1">
            <a:spLocks noChangeArrowheads="1"/>
          </p:cNvSpPr>
          <p:nvPr/>
        </p:nvSpPr>
        <p:spPr bwMode="auto">
          <a:xfrm>
            <a:off x="7986184" y="4796367"/>
            <a:ext cx="2301875" cy="40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2135">
                <a:latin typeface="Calibri Light" panose="020F0302020204030204" charset="0"/>
                <a:cs typeface="Calibri Light" panose="020F0302020204030204" charset="0"/>
              </a:rPr>
              <a:t>Main Memory</a:t>
            </a:r>
            <a:endParaRPr lang="en-US" altLang="en-US" sz="2135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9" name="TextBox 13"/>
          <p:cNvSpPr txBox="1">
            <a:spLocks noChangeArrowheads="1"/>
          </p:cNvSpPr>
          <p:nvPr/>
        </p:nvSpPr>
        <p:spPr bwMode="auto">
          <a:xfrm>
            <a:off x="5359400" y="4811184"/>
            <a:ext cx="1662430" cy="40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2135">
                <a:latin typeface="Calibri Light" panose="020F0302020204030204" charset="0"/>
                <a:cs typeface="Calibri Light" panose="020F0302020204030204" charset="0"/>
              </a:rPr>
              <a:t>Register</a:t>
            </a:r>
            <a:endParaRPr lang="en-US" altLang="en-US" sz="2135">
              <a:latin typeface="Calibri Light" panose="020F0302020204030204" charset="0"/>
              <a:cs typeface="Calibri Light" panose="020F0302020204030204" charset="0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334433" y="3104390"/>
            <a:ext cx="3834765" cy="965321"/>
            <a:chOff x="251520" y="2328467"/>
            <a:chExt cx="2875209" cy="723078"/>
          </a:xfrm>
        </p:grpSpPr>
        <p:sp>
          <p:nvSpPr>
            <p:cNvPr id="2" name="左大括号 1"/>
            <p:cNvSpPr/>
            <p:nvPr/>
          </p:nvSpPr>
          <p:spPr bwMode="auto">
            <a:xfrm>
              <a:off x="972028" y="2328467"/>
              <a:ext cx="107918" cy="327752"/>
            </a:xfrm>
            <a:prstGeom prst="leftBrace">
              <a:avLst/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lIns="67733" tIns="67733" rIns="67733" bIns="67733" anchor="ctr">
              <a:spAutoFit/>
            </a:bodyPr>
            <a:lstStyle>
              <a:lvl1pPr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1pPr>
              <a:lvl2pPr marL="742950" indent="-285750"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2pPr>
              <a:lvl3pPr marL="1143000" indent="-228600"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3pPr>
              <a:lvl4pPr marL="1600200" indent="-228600"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4pPr>
              <a:lvl5pPr marL="2057400" indent="-228600"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5pPr>
              <a:lvl6pPr marL="25146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6pPr>
              <a:lvl7pPr marL="29718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7pPr>
              <a:lvl8pPr marL="34290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8pPr>
              <a:lvl9pPr marL="38862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endParaRPr lang="en-US" altLang="en-US" sz="2135">
                <a:latin typeface="Calibri Light" panose="020F0302020204030204" charset="0"/>
                <a:cs typeface="Calibri Light" panose="020F0302020204030204" charset="0"/>
              </a:endParaRPr>
            </a:p>
          </p:txBody>
        </p:sp>
        <p:sp>
          <p:nvSpPr>
            <p:cNvPr id="31762" name="TextBox 2"/>
            <p:cNvSpPr txBox="1">
              <a:spLocks noChangeArrowheads="1"/>
            </p:cNvSpPr>
            <p:nvPr/>
          </p:nvSpPr>
          <p:spPr bwMode="auto">
            <a:xfrm>
              <a:off x="251520" y="2814196"/>
              <a:ext cx="2875209" cy="237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1pPr>
              <a:lvl2pPr marL="742950" indent="-2857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2pPr>
              <a:lvl3pPr marL="11430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3pPr>
              <a:lvl4pPr marL="16002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4pPr>
              <a:lvl5pPr marL="20574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5pPr>
              <a:lvl6pPr marL="25146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6pPr>
              <a:lvl7pPr marL="29718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7pPr>
              <a:lvl8pPr marL="34290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8pPr>
              <a:lvl9pPr marL="38862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9pPr>
            </a:lstStyle>
            <a:p>
              <a:r>
                <a:rPr lang="en-US" altLang="en-US" sz="1465">
                  <a:solidFill>
                    <a:srgbClr val="C00000"/>
                  </a:solidFill>
                  <a:latin typeface="Calibri Light" panose="020F0302020204030204" charset="0"/>
                  <a:cs typeface="Calibri Light" panose="020F0302020204030204" charset="0"/>
                </a:rPr>
                <a:t>They can be cache at bottom!</a:t>
              </a:r>
              <a:endParaRPr lang="en-US" altLang="en-US" sz="1465">
                <a:solidFill>
                  <a:srgbClr val="C00000"/>
                </a:solidFill>
                <a:latin typeface="Calibri Light" panose="020F0302020204030204" charset="0"/>
                <a:cs typeface="Calibri Light" panose="020F030202020403020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Summing 1-D Arrays</a:t>
            </a:r>
            <a:endParaRPr lang="en-US" altLang="en-US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Consider summing an array ‘int a[N]’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It requires N-1 </a:t>
            </a:r>
            <a:r>
              <a:rPr lang="en-US" altLang="zh-CN" sz="1600" i="1" dirty="0">
                <a:ea typeface="宋体" panose="02010600030101010101" pitchFamily="2" charset="-122"/>
              </a:rPr>
              <a:t>addition</a:t>
            </a:r>
            <a:r>
              <a:rPr lang="en-US" altLang="zh-CN" sz="1600" dirty="0">
                <a:ea typeface="宋体" panose="02010600030101010101" pitchFamily="2" charset="-122"/>
              </a:rPr>
              <a:t>s, as well as 2*(N-1) </a:t>
            </a:r>
            <a:r>
              <a:rPr lang="en-US" altLang="zh-CN" sz="1600" i="1" dirty="0">
                <a:ea typeface="宋体" panose="02010600030101010101" pitchFamily="2" charset="-122"/>
              </a:rPr>
              <a:t>reads</a:t>
            </a:r>
            <a:r>
              <a:rPr lang="en-US" altLang="zh-CN" sz="1600" dirty="0">
                <a:ea typeface="宋体" panose="02010600030101010101" pitchFamily="2" charset="-122"/>
              </a:rPr>
              <a:t> and N-1 </a:t>
            </a:r>
            <a:r>
              <a:rPr lang="en-US" altLang="zh-CN" sz="1600" i="1" dirty="0">
                <a:ea typeface="宋体" panose="02010600030101010101" pitchFamily="2" charset="-122"/>
              </a:rPr>
              <a:t>writes</a:t>
            </a:r>
            <a:endParaRPr lang="en-US" altLang="zh-CN" sz="1600" i="1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To estimate running time, in classic algorithm theory (ref. 203), we only count the number of operations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However, if the read and write time is a hundred times the calculation time, then it must be considered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Without cache, it needs cycle time: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2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N-1 + 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100</a:t>
            </a:r>
            <a:r>
              <a:rPr lang="en-US" altLang="zh-CN" sz="1600" dirty="0">
                <a:ea typeface="宋体" panose="02010600030101010101" pitchFamily="2" charset="-122"/>
              </a:rPr>
              <a:t>* 3*(N-1)</a:t>
            </a:r>
            <a:endParaRPr lang="en-US" altLang="en-US" sz="1600" dirty="0"/>
          </a:p>
          <a:p>
            <a:pPr lvl="1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With cache and have all data put into it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2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N-1 + </a:t>
            </a:r>
            <a:r>
              <a:rPr lang="en-US" altLang="zh-CN" sz="1600" dirty="0">
                <a:solidFill>
                  <a:srgbClr val="FF0000"/>
                </a:solidFill>
                <a:ea typeface="宋体" panose="02010600030101010101" pitchFamily="2" charset="-122"/>
              </a:rPr>
              <a:t>0.5</a:t>
            </a:r>
            <a:r>
              <a:rPr lang="en-US" altLang="zh-CN" sz="1600" dirty="0">
                <a:ea typeface="宋体" panose="02010600030101010101" pitchFamily="2" charset="-122"/>
              </a:rPr>
              <a:t>* 3*(N-1)</a:t>
            </a:r>
            <a:endParaRPr lang="en-US" altLang="en-US" sz="1600" dirty="0"/>
          </a:p>
          <a:p>
            <a:pPr lvl="1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When N=10,000, the latter is 0.0083 (&lt;1%) of the former!</a:t>
            </a:r>
            <a:endParaRPr lang="en-US" altLang="en-US" sz="1600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1" y="1411817"/>
            <a:ext cx="5676900" cy="136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Cache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Policy</a:t>
            </a:r>
            <a:endParaRPr lang="en-US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4544484" y="1238251"/>
            <a:ext cx="2766483" cy="4191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2514" tIns="42514" rIns="42514" bIns="42514" anchor="ctr"/>
          <a:lstStyle/>
          <a:p>
            <a:pPr algn="ctr" defTabSz="1088390" eaLnBrk="1">
              <a:lnSpc>
                <a:spcPct val="90000"/>
              </a:lnSpc>
              <a:defRPr/>
            </a:pPr>
            <a:r>
              <a:rPr lang="en-US" sz="1600" dirty="0">
                <a:solidFill>
                  <a:srgbClr val="000000"/>
                </a:solidFill>
                <a:latin typeface="Calibri Light" panose="020F0302020204030204" charset="0"/>
                <a:ea typeface="Canela Text Regular" charset="0"/>
                <a:cs typeface="Calibri Light" panose="020F0302020204030204" charset="0"/>
              </a:rPr>
              <a:t>Cache</a:t>
            </a:r>
            <a:endParaRPr lang="en-US" sz="1600" dirty="0">
              <a:solidFill>
                <a:srgbClr val="000000"/>
              </a:solidFill>
              <a:latin typeface="Calibri Light" panose="020F0302020204030204" charset="0"/>
              <a:ea typeface="Canela Text Regular" charset="0"/>
              <a:cs typeface="Calibri Light" panose="020F0302020204030204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544484" y="2214033"/>
            <a:ext cx="2766483" cy="91228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2514" tIns="42514" rIns="42514" bIns="42514" anchor="ctr"/>
          <a:lstStyle/>
          <a:p>
            <a:pPr algn="ctr" defTabSz="1088390" eaLnBrk="1">
              <a:lnSpc>
                <a:spcPct val="90000"/>
              </a:lnSpc>
              <a:defRPr/>
            </a:pPr>
            <a:r>
              <a:rPr lang="en-US" sz="2135" dirty="0">
                <a:solidFill>
                  <a:srgbClr val="000000"/>
                </a:solidFill>
                <a:latin typeface="Calibri Light" panose="020F0302020204030204" charset="0"/>
                <a:ea typeface="Canela Text Regular" charset="0"/>
                <a:cs typeface="Calibri Light" panose="020F0302020204030204" charset="0"/>
              </a:rPr>
              <a:t>Memory</a:t>
            </a:r>
            <a:endParaRPr lang="en-US" sz="2135" dirty="0">
              <a:solidFill>
                <a:srgbClr val="000000"/>
              </a:solidFill>
              <a:latin typeface="Calibri Light" panose="020F0302020204030204" charset="0"/>
              <a:ea typeface="Canela Text Regular" charset="0"/>
              <a:cs typeface="Calibri Light" panose="020F0302020204030204" charset="0"/>
            </a:endParaRPr>
          </a:p>
        </p:txBody>
      </p:sp>
      <p:cxnSp>
        <p:nvCxnSpPr>
          <p:cNvPr id="33797" name="直接箭头连接符 6"/>
          <p:cNvCxnSpPr>
            <a:cxnSpLocks noChangeShapeType="1"/>
            <a:stCxn id="5" idx="0"/>
            <a:endCxn id="4" idx="2"/>
          </p:cNvCxnSpPr>
          <p:nvPr/>
        </p:nvCxnSpPr>
        <p:spPr bwMode="auto">
          <a:xfrm flipV="1">
            <a:off x="5928784" y="1657351"/>
            <a:ext cx="0" cy="556683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miter lim="4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798" name="Content Placeholder 2"/>
          <p:cNvSpPr>
            <a:spLocks noGrp="1"/>
          </p:cNvSpPr>
          <p:nvPr>
            <p:ph idx="1"/>
          </p:nvPr>
        </p:nvSpPr>
        <p:spPr>
          <a:xfrm>
            <a:off x="463551" y="3327400"/>
            <a:ext cx="11262783" cy="3031067"/>
          </a:xfrm>
        </p:spPr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sz="1865" dirty="0">
                <a:ea typeface="宋体" panose="02010600030101010101" pitchFamily="2" charset="-122"/>
              </a:rPr>
              <a:t>A </a:t>
            </a:r>
            <a:r>
              <a:rPr lang="en-US" altLang="zh-CN" sz="2135" b="1" dirty="0">
                <a:ea typeface="宋体" panose="02010600030101010101" pitchFamily="2" charset="-122"/>
              </a:rPr>
              <a:t>Policy</a:t>
            </a:r>
            <a:r>
              <a:rPr lang="en-US" altLang="zh-CN" sz="1865" dirty="0">
                <a:ea typeface="宋体" panose="02010600030101010101" pitchFamily="2" charset="-122"/>
              </a:rPr>
              <a:t> needs to be defined to keep the access to Memory in the cache as much as possible</a:t>
            </a:r>
            <a:endParaRPr lang="en-US" altLang="zh-CN" sz="1865" dirty="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endParaRPr lang="en-US" altLang="en-US" sz="1865" dirty="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r>
              <a:rPr lang="en-US" altLang="zh-CN" sz="1865" dirty="0">
                <a:ea typeface="宋体" panose="02010600030101010101" pitchFamily="2" charset="-122"/>
              </a:rPr>
              <a:t>m</a:t>
            </a:r>
            <a:r>
              <a:rPr lang="zh-CN" altLang="en-US" sz="1865" dirty="0">
                <a:ea typeface="宋体" panose="02010600030101010101" pitchFamily="2" charset="-122"/>
              </a:rPr>
              <a:t>：</a:t>
            </a:r>
            <a:r>
              <a:rPr lang="en-US" altLang="zh-CN" sz="1865" dirty="0">
                <a:ea typeface="宋体" panose="02010600030101010101" pitchFamily="2" charset="-122"/>
              </a:rPr>
              <a:t>cache miss rate</a:t>
            </a:r>
            <a:endParaRPr lang="en-US" altLang="zh-CN" sz="1865" dirty="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r>
              <a:rPr lang="en-US" altLang="en-US" sz="1865" dirty="0">
                <a:ea typeface="宋体" panose="02010600030101010101" pitchFamily="2" charset="-122"/>
              </a:rPr>
              <a:t>T</a:t>
            </a:r>
            <a:r>
              <a:rPr lang="en-US" altLang="en-US" sz="1865" baseline="-25000" dirty="0">
                <a:ea typeface="宋体" panose="02010600030101010101" pitchFamily="2" charset="-122"/>
              </a:rPr>
              <a:t>m</a:t>
            </a:r>
            <a:r>
              <a:rPr lang="en-US" altLang="en-US" sz="1865" dirty="0">
                <a:ea typeface="宋体" panose="02010600030101010101" pitchFamily="2" charset="-122"/>
              </a:rPr>
              <a:t>: memory access time</a:t>
            </a:r>
            <a:endParaRPr lang="en-US" altLang="en-US" sz="1865" dirty="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r>
              <a:rPr lang="en-US" altLang="en-US" sz="1865" dirty="0">
                <a:ea typeface="宋体" panose="02010600030101010101" pitchFamily="2" charset="-122"/>
              </a:rPr>
              <a:t>T</a:t>
            </a:r>
            <a:r>
              <a:rPr lang="en-US" altLang="en-US" sz="1865" baseline="-25000" dirty="0">
                <a:ea typeface="宋体" panose="02010600030101010101" pitchFamily="2" charset="-122"/>
              </a:rPr>
              <a:t>h</a:t>
            </a:r>
            <a:r>
              <a:rPr lang="en-US" altLang="en-US" sz="1865" dirty="0">
                <a:ea typeface="宋体" panose="02010600030101010101" pitchFamily="2" charset="-122"/>
              </a:rPr>
              <a:t>: cache access time</a:t>
            </a:r>
            <a:endParaRPr lang="en-US" altLang="en-US" sz="1865" dirty="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endParaRPr lang="en-US" altLang="en-US" sz="1865" dirty="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r>
              <a:rPr lang="en-US" altLang="zh-CN" sz="1865" dirty="0">
                <a:ea typeface="宋体" panose="02010600030101010101" pitchFamily="2" charset="-122"/>
                <a:sym typeface="Wingdings" panose="05000000000000000000" pitchFamily="2" charset="2"/>
              </a:rPr>
              <a:t> </a:t>
            </a:r>
            <a:r>
              <a:rPr lang="en-US" altLang="zh-CN" sz="1865" dirty="0">
                <a:ea typeface="宋体" panose="02010600030101010101" pitchFamily="2" charset="-122"/>
              </a:rPr>
              <a:t>the lower m the better</a:t>
            </a:r>
            <a:endParaRPr lang="en-US" altLang="en-US" sz="1865" dirty="0">
              <a:ea typeface="宋体" panose="02010600030101010101" pitchFamily="2" charset="-122"/>
            </a:endParaRPr>
          </a:p>
        </p:txBody>
      </p:sp>
      <p:pic>
        <p:nvPicPr>
          <p:cNvPr id="33799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817" y="3716867"/>
            <a:ext cx="3028949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2518833" y="1109133"/>
            <a:ext cx="905933" cy="67733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2514" tIns="42514" rIns="42514" bIns="42514" anchor="ctr"/>
          <a:lstStyle>
            <a:lvl1pPr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7335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7335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7335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73355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defTabSz="1088390" eaLnBrk="1">
              <a:lnSpc>
                <a:spcPct val="90000"/>
              </a:lnSpc>
              <a:defRPr/>
            </a:pPr>
            <a:r>
              <a:rPr lang="en-US" altLang="zh-CN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CPU</a:t>
            </a:r>
            <a:endParaRPr lang="en-US" altLang="zh-CN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</p:txBody>
      </p:sp>
      <p:cxnSp>
        <p:nvCxnSpPr>
          <p:cNvPr id="33801" name="直接箭头连接符 13"/>
          <p:cNvCxnSpPr>
            <a:cxnSpLocks noChangeShapeType="1"/>
            <a:stCxn id="12" idx="6"/>
            <a:endCxn id="4" idx="1"/>
          </p:cNvCxnSpPr>
          <p:nvPr/>
        </p:nvCxnSpPr>
        <p:spPr bwMode="auto">
          <a:xfrm>
            <a:off x="3424767" y="1447800"/>
            <a:ext cx="1119717" cy="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miter lim="400000"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Freeform: Shape 14"/>
          <p:cNvSpPr/>
          <p:nvPr/>
        </p:nvSpPr>
        <p:spPr bwMode="auto">
          <a:xfrm>
            <a:off x="3329021" y="770471"/>
            <a:ext cx="2135779" cy="430530"/>
          </a:xfrm>
          <a:custGeom>
            <a:avLst/>
            <a:gdLst>
              <a:gd name="connsiteX0" fmla="*/ 0 w 1601834"/>
              <a:gd name="connsiteY0" fmla="*/ 194554 h 220494"/>
              <a:gd name="connsiteX1" fmla="*/ 32425 w 1601834"/>
              <a:gd name="connsiteY1" fmla="*/ 181583 h 220494"/>
              <a:gd name="connsiteX2" fmla="*/ 214008 w 1601834"/>
              <a:gd name="connsiteY2" fmla="*/ 77822 h 220494"/>
              <a:gd name="connsiteX3" fmla="*/ 551234 w 1601834"/>
              <a:gd name="connsiteY3" fmla="*/ 0 h 220494"/>
              <a:gd name="connsiteX4" fmla="*/ 1076528 w 1601834"/>
              <a:gd name="connsiteY4" fmla="*/ 6485 h 220494"/>
              <a:gd name="connsiteX5" fmla="*/ 1173804 w 1601834"/>
              <a:gd name="connsiteY5" fmla="*/ 25941 h 220494"/>
              <a:gd name="connsiteX6" fmla="*/ 1433208 w 1601834"/>
              <a:gd name="connsiteY6" fmla="*/ 129702 h 220494"/>
              <a:gd name="connsiteX7" fmla="*/ 1569396 w 1601834"/>
              <a:gd name="connsiteY7" fmla="*/ 188068 h 220494"/>
              <a:gd name="connsiteX8" fmla="*/ 1601821 w 1601834"/>
              <a:gd name="connsiteY8" fmla="*/ 220494 h 22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834" h="220494">
                <a:moveTo>
                  <a:pt x="0" y="194554"/>
                </a:moveTo>
                <a:cubicBezTo>
                  <a:pt x="10808" y="190230"/>
                  <a:pt x="22205" y="187157"/>
                  <a:pt x="32425" y="181583"/>
                </a:cubicBezTo>
                <a:cubicBezTo>
                  <a:pt x="93625" y="148201"/>
                  <a:pt x="146377" y="94730"/>
                  <a:pt x="214008" y="77822"/>
                </a:cubicBezTo>
                <a:cubicBezTo>
                  <a:pt x="447004" y="19573"/>
                  <a:pt x="334512" y="45151"/>
                  <a:pt x="551234" y="0"/>
                </a:cubicBezTo>
                <a:cubicBezTo>
                  <a:pt x="726332" y="2162"/>
                  <a:pt x="901568" y="-805"/>
                  <a:pt x="1076528" y="6485"/>
                </a:cubicBezTo>
                <a:cubicBezTo>
                  <a:pt x="1109567" y="7862"/>
                  <a:pt x="1142549" y="15144"/>
                  <a:pt x="1173804" y="25941"/>
                </a:cubicBezTo>
                <a:cubicBezTo>
                  <a:pt x="1261828" y="56350"/>
                  <a:pt x="1348427" y="91165"/>
                  <a:pt x="1433208" y="129702"/>
                </a:cubicBezTo>
                <a:cubicBezTo>
                  <a:pt x="1525740" y="171762"/>
                  <a:pt x="1480293" y="152427"/>
                  <a:pt x="1569396" y="188068"/>
                </a:cubicBezTo>
                <a:cubicBezTo>
                  <a:pt x="1603509" y="215359"/>
                  <a:pt x="1601821" y="200167"/>
                  <a:pt x="1601821" y="220494"/>
                </a:cubicBezTo>
              </a:path>
            </a:pathLst>
          </a:custGeom>
          <a:noFill/>
          <a:ln w="25400" cap="flat" cmpd="sng" algn="ctr">
            <a:solidFill>
              <a:schemeClr val="accent2"/>
            </a:solidFill>
            <a:prstDash val="sysDash"/>
            <a:miter lim="400000"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33" tIns="67733" rIns="67733" bIns="67733" numCol="1" rtlCol="0" anchor="ctr" anchorCtr="0" compatLnSpc="1">
            <a:spAutoFit/>
          </a:bodyPr>
          <a:lstStyle/>
          <a:p>
            <a:pPr marL="0" marR="0" indent="0" algn="ctr" defTabSz="173355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135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nela Text Regular" charset="0"/>
              <a:ea typeface="Canela Text Regular" charset="0"/>
              <a:cs typeface="Canela Text Regular" charset="0"/>
              <a:sym typeface="Canela Text Regular" charset="0"/>
            </a:endParaRPr>
          </a:p>
        </p:txBody>
      </p:sp>
      <p:sp>
        <p:nvSpPr>
          <p:cNvPr id="16" name="Freeform: Shape 15"/>
          <p:cNvSpPr/>
          <p:nvPr/>
        </p:nvSpPr>
        <p:spPr bwMode="auto">
          <a:xfrm>
            <a:off x="3343591" y="1718372"/>
            <a:ext cx="2272356" cy="430530"/>
          </a:xfrm>
          <a:custGeom>
            <a:avLst/>
            <a:gdLst>
              <a:gd name="connsiteX0" fmla="*/ 0 w 1841770"/>
              <a:gd name="connsiteY0" fmla="*/ 382621 h 1175417"/>
              <a:gd name="connsiteX1" fmla="*/ 19455 w 1841770"/>
              <a:gd name="connsiteY1" fmla="*/ 428017 h 1175417"/>
              <a:gd name="connsiteX2" fmla="*/ 51881 w 1841770"/>
              <a:gd name="connsiteY2" fmla="*/ 512324 h 1175417"/>
              <a:gd name="connsiteX3" fmla="*/ 220493 w 1841770"/>
              <a:gd name="connsiteY3" fmla="*/ 797668 h 1175417"/>
              <a:gd name="connsiteX4" fmla="*/ 350196 w 1841770"/>
              <a:gd name="connsiteY4" fmla="*/ 901430 h 1175417"/>
              <a:gd name="connsiteX5" fmla="*/ 544749 w 1841770"/>
              <a:gd name="connsiteY5" fmla="*/ 998707 h 1175417"/>
              <a:gd name="connsiteX6" fmla="*/ 726332 w 1841770"/>
              <a:gd name="connsiteY6" fmla="*/ 1063558 h 1175417"/>
              <a:gd name="connsiteX7" fmla="*/ 946825 w 1841770"/>
              <a:gd name="connsiteY7" fmla="*/ 1108953 h 1175417"/>
              <a:gd name="connsiteX8" fmla="*/ 1238655 w 1841770"/>
              <a:gd name="connsiteY8" fmla="*/ 1173804 h 1175417"/>
              <a:gd name="connsiteX9" fmla="*/ 1666672 w 1841770"/>
              <a:gd name="connsiteY9" fmla="*/ 1115438 h 1175417"/>
              <a:gd name="connsiteX10" fmla="*/ 1725038 w 1841770"/>
              <a:gd name="connsiteY10" fmla="*/ 1070043 h 1175417"/>
              <a:gd name="connsiteX11" fmla="*/ 1744493 w 1841770"/>
              <a:gd name="connsiteY11" fmla="*/ 1031132 h 1175417"/>
              <a:gd name="connsiteX12" fmla="*/ 1828800 w 1841770"/>
              <a:gd name="connsiteY12" fmla="*/ 843064 h 1175417"/>
              <a:gd name="connsiteX13" fmla="*/ 1835285 w 1841770"/>
              <a:gd name="connsiteY13" fmla="*/ 778213 h 1175417"/>
              <a:gd name="connsiteX14" fmla="*/ 1841770 w 1841770"/>
              <a:gd name="connsiteY14" fmla="*/ 739302 h 1175417"/>
              <a:gd name="connsiteX15" fmla="*/ 1835285 w 1841770"/>
              <a:gd name="connsiteY15" fmla="*/ 434502 h 1175417"/>
              <a:gd name="connsiteX16" fmla="*/ 1802859 w 1841770"/>
              <a:gd name="connsiteY16" fmla="*/ 330741 h 1175417"/>
              <a:gd name="connsiteX17" fmla="*/ 1673157 w 1841770"/>
              <a:gd name="connsiteY17" fmla="*/ 175098 h 1175417"/>
              <a:gd name="connsiteX18" fmla="*/ 1595336 w 1841770"/>
              <a:gd name="connsiteY18" fmla="*/ 129702 h 1175417"/>
              <a:gd name="connsiteX19" fmla="*/ 1368357 w 1841770"/>
              <a:gd name="connsiteY19" fmla="*/ 25941 h 1175417"/>
              <a:gd name="connsiteX20" fmla="*/ 1115438 w 1841770"/>
              <a:gd name="connsiteY20" fmla="*/ 0 h 1175417"/>
              <a:gd name="connsiteX21" fmla="*/ 291830 w 1841770"/>
              <a:gd name="connsiteY21" fmla="*/ 25941 h 1175417"/>
              <a:gd name="connsiteX22" fmla="*/ 226979 w 1841770"/>
              <a:gd name="connsiteY22" fmla="*/ 71336 h 1175417"/>
              <a:gd name="connsiteX23" fmla="*/ 226979 w 1841770"/>
              <a:gd name="connsiteY23" fmla="*/ 77821 h 117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41770" h="1175417">
                <a:moveTo>
                  <a:pt x="0" y="382621"/>
                </a:moveTo>
                <a:cubicBezTo>
                  <a:pt x="6485" y="397753"/>
                  <a:pt x="13341" y="412731"/>
                  <a:pt x="19455" y="428017"/>
                </a:cubicBezTo>
                <a:cubicBezTo>
                  <a:pt x="30637" y="455973"/>
                  <a:pt x="39813" y="484739"/>
                  <a:pt x="51881" y="512324"/>
                </a:cubicBezTo>
                <a:cubicBezTo>
                  <a:pt x="96353" y="613973"/>
                  <a:pt x="144903" y="713906"/>
                  <a:pt x="220493" y="797668"/>
                </a:cubicBezTo>
                <a:cubicBezTo>
                  <a:pt x="257587" y="838772"/>
                  <a:pt x="304719" y="869849"/>
                  <a:pt x="350196" y="901430"/>
                </a:cubicBezTo>
                <a:cubicBezTo>
                  <a:pt x="403607" y="938521"/>
                  <a:pt x="483070" y="975210"/>
                  <a:pt x="544749" y="998707"/>
                </a:cubicBezTo>
                <a:cubicBezTo>
                  <a:pt x="604810" y="1021588"/>
                  <a:pt x="663979" y="1047970"/>
                  <a:pt x="726332" y="1063558"/>
                </a:cubicBezTo>
                <a:cubicBezTo>
                  <a:pt x="1141118" y="1167253"/>
                  <a:pt x="636697" y="1045876"/>
                  <a:pt x="946825" y="1108953"/>
                </a:cubicBezTo>
                <a:cubicBezTo>
                  <a:pt x="1044475" y="1128814"/>
                  <a:pt x="1238655" y="1173804"/>
                  <a:pt x="1238655" y="1173804"/>
                </a:cubicBezTo>
                <a:cubicBezTo>
                  <a:pt x="1474746" y="1164546"/>
                  <a:pt x="1511708" y="1205834"/>
                  <a:pt x="1666672" y="1115438"/>
                </a:cubicBezTo>
                <a:cubicBezTo>
                  <a:pt x="1687962" y="1103019"/>
                  <a:pt x="1705583" y="1085175"/>
                  <a:pt x="1725038" y="1070043"/>
                </a:cubicBezTo>
                <a:cubicBezTo>
                  <a:pt x="1731523" y="1057073"/>
                  <a:pt x="1738464" y="1044320"/>
                  <a:pt x="1744493" y="1031132"/>
                </a:cubicBezTo>
                <a:cubicBezTo>
                  <a:pt x="1773056" y="968651"/>
                  <a:pt x="1828800" y="843064"/>
                  <a:pt x="1828800" y="843064"/>
                </a:cubicBezTo>
                <a:cubicBezTo>
                  <a:pt x="1830962" y="821447"/>
                  <a:pt x="1832590" y="799770"/>
                  <a:pt x="1835285" y="778213"/>
                </a:cubicBezTo>
                <a:cubicBezTo>
                  <a:pt x="1836916" y="765165"/>
                  <a:pt x="1841770" y="752451"/>
                  <a:pt x="1841770" y="739302"/>
                </a:cubicBezTo>
                <a:cubicBezTo>
                  <a:pt x="1841770" y="637679"/>
                  <a:pt x="1840820" y="535974"/>
                  <a:pt x="1835285" y="434502"/>
                </a:cubicBezTo>
                <a:cubicBezTo>
                  <a:pt x="1834271" y="415914"/>
                  <a:pt x="1811546" y="346253"/>
                  <a:pt x="1802859" y="330741"/>
                </a:cubicBezTo>
                <a:cubicBezTo>
                  <a:pt x="1752707" y="241184"/>
                  <a:pt x="1746606" y="224064"/>
                  <a:pt x="1673157" y="175098"/>
                </a:cubicBezTo>
                <a:cubicBezTo>
                  <a:pt x="1648170" y="158440"/>
                  <a:pt x="1622311" y="142902"/>
                  <a:pt x="1595336" y="129702"/>
                </a:cubicBezTo>
                <a:cubicBezTo>
                  <a:pt x="1520613" y="93136"/>
                  <a:pt x="1450905" y="36260"/>
                  <a:pt x="1368357" y="25941"/>
                </a:cubicBezTo>
                <a:cubicBezTo>
                  <a:pt x="1180468" y="2454"/>
                  <a:pt x="1264884" y="9963"/>
                  <a:pt x="1115438" y="0"/>
                </a:cubicBezTo>
                <a:lnTo>
                  <a:pt x="291830" y="25941"/>
                </a:lnTo>
                <a:cubicBezTo>
                  <a:pt x="255950" y="27560"/>
                  <a:pt x="245097" y="44158"/>
                  <a:pt x="226979" y="71336"/>
                </a:cubicBezTo>
                <a:cubicBezTo>
                  <a:pt x="225780" y="73135"/>
                  <a:pt x="226979" y="75659"/>
                  <a:pt x="226979" y="77821"/>
                </a:cubicBezTo>
              </a:path>
            </a:pathLst>
          </a:custGeom>
          <a:noFill/>
          <a:ln w="25400" cap="flat" cmpd="sng" algn="ctr">
            <a:solidFill>
              <a:srgbClr val="C00000"/>
            </a:solidFill>
            <a:prstDash val="sysDash"/>
            <a:miter lim="400000"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733" tIns="67733" rIns="67733" bIns="67733" numCol="1" rtlCol="0" anchor="ctr" anchorCtr="0" compatLnSpc="1">
            <a:spAutoFit/>
          </a:bodyPr>
          <a:lstStyle/>
          <a:p>
            <a:pPr marL="0" marR="0" indent="0" algn="ctr" defTabSz="173355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135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alibri Light" panose="020F0302020204030204" charset="0"/>
              <a:ea typeface="Canela Text Regular" charset="0"/>
              <a:cs typeface="Calibri Light" panose="020F0302020204030204" charset="0"/>
              <a:sym typeface="Canela Text Regular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First In First Out (FIFO)</a:t>
            </a:r>
            <a:endParaRPr lang="en-US" altLang="en-US"/>
          </a:p>
        </p:txBody>
      </p:sp>
      <p:sp>
        <p:nvSpPr>
          <p:cNvPr id="34819" name="内容占位符 6"/>
          <p:cNvSpPr>
            <a:spLocks noGrp="1"/>
          </p:cNvSpPr>
          <p:nvPr>
            <p:ph idx="1"/>
          </p:nvPr>
        </p:nvSpPr>
        <p:spPr>
          <a:xfrm>
            <a:off x="463551" y="4290484"/>
            <a:ext cx="11262783" cy="2067983"/>
          </a:xfrm>
        </p:spPr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en-US" dirty="0"/>
              <a:t>Missing rate = 4/9</a:t>
            </a:r>
            <a:endParaRPr lang="en-US" altLang="en-US" dirty="0"/>
          </a:p>
          <a:p>
            <a:pPr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Always replace the earliest entry in the cache</a:t>
            </a:r>
            <a:endParaRPr lang="en-US" altLang="zh-CN" dirty="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r>
              <a:rPr lang="en-US" altLang="en-US" dirty="0">
                <a:ea typeface="宋体" panose="02010600030101010101" pitchFamily="2" charset="-122"/>
              </a:rPr>
              <a:t>This part will be Lab 1</a:t>
            </a:r>
            <a:endParaRPr lang="en-US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911351" y="1454151"/>
          <a:ext cx="7909560" cy="1930400"/>
        </p:xfrm>
        <a:graphic>
          <a:graphicData uri="http://schemas.openxmlformats.org/drawingml/2006/table">
            <a:tbl>
              <a:tblPr/>
              <a:tblGrid>
                <a:gridCol w="878205"/>
                <a:gridCol w="879475"/>
                <a:gridCol w="878205"/>
                <a:gridCol w="879475"/>
                <a:gridCol w="879475"/>
                <a:gridCol w="878205"/>
                <a:gridCol w="879475"/>
                <a:gridCol w="878205"/>
                <a:gridCol w="878840"/>
              </a:tblGrid>
              <a:tr h="386080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宋体" panose="02010600030101010101" pitchFamily="2" charset="-122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宋体" panose="02010600030101010101" pitchFamily="2" charset="-122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宋体" panose="02010600030101010101" pitchFamily="2" charset="-122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080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SzPct val="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2000"/>
                        </a:spcBef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2000"/>
                        </a:spcBef>
                        <a:spcAft>
                          <a:spcPct val="0"/>
                        </a:spcAft>
                        <a:buSzPct val="175000"/>
                        <a:defRPr sz="26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2" marR="85722" marT="32134" marB="321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15413" y="1448005"/>
            <a:ext cx="1127760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5" b="1" dirty="0">
                <a:solidFill>
                  <a:schemeClr val="accent1"/>
                </a:solidFill>
              </a:rPr>
              <a:t>Data </a:t>
            </a:r>
            <a:r>
              <a:rPr lang="en-US" sz="1465" b="1" dirty="0" err="1">
                <a:solidFill>
                  <a:schemeClr val="accent1"/>
                </a:solidFill>
              </a:rPr>
              <a:t>Addr</a:t>
            </a:r>
            <a:r>
              <a:rPr lang="en-US" sz="1465" b="1" dirty="0">
                <a:solidFill>
                  <a:schemeClr val="accent1"/>
                </a:solidFill>
              </a:rPr>
              <a:t>.</a:t>
            </a:r>
            <a:endParaRPr lang="en-US" sz="1465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History of computers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5620" y="1390650"/>
            <a:ext cx="3335655" cy="3470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90" y="1363345"/>
            <a:ext cx="3312795" cy="35680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83200" y="4983480"/>
            <a:ext cx="1548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1945</a:t>
            </a:r>
            <a:r>
              <a:rPr lang="en-US" altLang="zh-CN"/>
              <a:t>, US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15" y="1390650"/>
            <a:ext cx="3823335" cy="34436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78315" y="49834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194</a:t>
            </a:r>
            <a:r>
              <a:rPr lang="en-US" altLang="zh-CN"/>
              <a:t>8, UK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218565" y="4983480"/>
            <a:ext cx="1967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194</a:t>
            </a:r>
            <a:r>
              <a:rPr lang="en-US" altLang="zh-CN"/>
              <a:t>1, Germeny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230" y="5306695"/>
            <a:ext cx="2618105" cy="15513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Least recently used (LRU)</a:t>
            </a:r>
            <a:endParaRPr lang="en-US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44700" y="1454151"/>
          <a:ext cx="7912100" cy="1927225"/>
        </p:xfrm>
        <a:graphic>
          <a:graphicData uri="http://schemas.openxmlformats.org/drawingml/2006/table">
            <a:tbl>
              <a:tblPr/>
              <a:tblGrid>
                <a:gridCol w="880745"/>
                <a:gridCol w="878840"/>
                <a:gridCol w="877570"/>
                <a:gridCol w="880745"/>
                <a:gridCol w="876300"/>
                <a:gridCol w="880745"/>
                <a:gridCol w="880110"/>
                <a:gridCol w="876300"/>
                <a:gridCol w="880745"/>
              </a:tblGrid>
              <a:tr h="385445"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宋体" panose="02010600030101010101" pitchFamily="2" charset="-122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65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宋体" panose="02010600030101010101" pitchFamily="2" charset="-122"/>
                          <a:cs typeface="Helvetica" panose="020B0604020202020204" pitchFamily="34" charset="0"/>
                          <a:sym typeface="Canela Text Regular" charset="0"/>
                        </a:rPr>
                        <a:t>A(0)</a:t>
                      </a:r>
                      <a:endParaRPr kumimoji="0" lang="en-US" altLang="en-US" sz="1465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宋体" panose="02010600030101010101" pitchFamily="2" charset="-122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宋体" panose="02010600030101010101" pitchFamily="2" charset="-122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A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C(7)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r>
                        <a:rPr kumimoji="0" lang="en-US" altLang="zh-CN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宋体" panose="02010600030101010101" pitchFamily="2" charset="-122"/>
                          <a:cs typeface="Helvetica" panose="020B0604020202020204" pitchFamily="34" charset="0"/>
                          <a:sym typeface="Canela Text Regular" charset="0"/>
                        </a:rPr>
                        <a:t>(-3)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B(2)</a:t>
                      </a:r>
                      <a:endParaRPr kumimoji="0" lang="en-US" altLang="en-US" sz="1465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B(3)</a:t>
                      </a:r>
                      <a:endParaRPr kumimoji="0" lang="en-US" altLang="en-US" sz="1465" b="1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B(6)</a:t>
                      </a:r>
                      <a:endParaRPr kumimoji="0" lang="en-US" altLang="en-US" sz="1465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B(8)</a:t>
                      </a:r>
                      <a:endParaRPr kumimoji="0" lang="en-US" altLang="en-US" sz="1465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B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r>
                        <a:rPr kumimoji="0" lang="en-US" altLang="zh-CN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宋体" panose="02010600030101010101" pitchFamily="2" charset="-122"/>
                          <a:cs typeface="Helvetica" panose="020B0604020202020204" pitchFamily="34" charset="0"/>
                          <a:sym typeface="Canela Text Regular" charset="0"/>
                        </a:rPr>
                        <a:t>(-2)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C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E(4)</a:t>
                      </a:r>
                      <a:endParaRPr kumimoji="0" lang="en-US" altLang="en-US" sz="1465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en-US" sz="1465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E(9)</a:t>
                      </a:r>
                      <a:endParaRPr kumimoji="0" lang="en-US" altLang="en-US" sz="1465" b="1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r>
                        <a:rPr kumimoji="0" lang="en-US" altLang="zh-CN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宋体" panose="02010600030101010101" pitchFamily="2" charset="-122"/>
                          <a:cs typeface="Helvetica" panose="020B0604020202020204" pitchFamily="34" charset="0"/>
                          <a:sym typeface="Canela Text Regular" charset="0"/>
                        </a:rPr>
                        <a:t>(-1)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D</a:t>
                      </a:r>
                      <a:endParaRPr kumimoji="0" lang="en-US" altLang="en-US" sz="1465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F(5)</a:t>
                      </a:r>
                      <a:endParaRPr kumimoji="0" lang="en-US" altLang="en-US" sz="1465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250"/>
                        </a:spcBef>
                        <a:buSzPct val="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742950" indent="-28575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11430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16002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2057400" indent="-228600">
                        <a:spcBef>
                          <a:spcPts val="1250"/>
                        </a:spcBef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ts val="1250"/>
                        </a:spcBef>
                        <a:spcAft>
                          <a:spcPct val="0"/>
                        </a:spcAft>
                        <a:buSzPct val="175000"/>
                        <a:defRPr sz="17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1465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Canela Text Regular" charset="0"/>
                        </a:rPr>
                        <a:t>F</a:t>
                      </a:r>
                      <a:endParaRPr kumimoji="0" lang="en-US" altLang="en-US" sz="1465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Canela Text Regular" charset="0"/>
                      </a:endParaRPr>
                    </a:p>
                  </a:txBody>
                  <a:tcPr marL="85725" marR="85725" marT="32145" marB="321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904" name="内容占位符 6"/>
          <p:cNvSpPr>
            <a:spLocks noGrp="1"/>
          </p:cNvSpPr>
          <p:nvPr>
            <p:ph idx="1"/>
          </p:nvPr>
        </p:nvSpPr>
        <p:spPr>
          <a:xfrm>
            <a:off x="463551" y="4290484"/>
            <a:ext cx="11262783" cy="2067983"/>
          </a:xfrm>
        </p:spPr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en-US" dirty="0"/>
              <a:t>Missing rate = 3/9</a:t>
            </a:r>
            <a:endParaRPr lang="en-US" altLang="en-US" dirty="0"/>
          </a:p>
          <a:p>
            <a:pPr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This strategy requires keeping a "date of birth" for cache lines and tracking the "least recently used" (oldest) cache line based on it</a:t>
            </a:r>
            <a:endParaRPr lang="en-US" altLang="zh-CN" dirty="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The difference between LRU and FIFO is that Processor's access to a record will update its "date of birth", while FIFO does not</a:t>
            </a:r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5413" y="1448005"/>
            <a:ext cx="1127760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5" b="1" dirty="0">
                <a:solidFill>
                  <a:schemeClr val="accent1"/>
                </a:solidFill>
              </a:rPr>
              <a:t>Data </a:t>
            </a:r>
            <a:r>
              <a:rPr lang="en-US" sz="1465" b="1" dirty="0" err="1">
                <a:solidFill>
                  <a:schemeClr val="accent1"/>
                </a:solidFill>
              </a:rPr>
              <a:t>Addr</a:t>
            </a:r>
            <a:r>
              <a:rPr lang="en-US" sz="1465" b="1" dirty="0">
                <a:solidFill>
                  <a:schemeClr val="accent1"/>
                </a:solidFill>
              </a:rPr>
              <a:t>.</a:t>
            </a:r>
            <a:endParaRPr lang="en-US" sz="1465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Random Replacement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Policy</a:t>
            </a:r>
            <a:endParaRPr lang="en-US" altLang="en-US"/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Steps: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If the cache is not full, save the most recently accessed data in the cache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If it is full, replace one of them at random.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endParaRPr lang="en-US" altLang="en-US" dirty="0"/>
          </a:p>
          <a:p>
            <a:pPr lvl="1"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Simple and stable, once used in ARM processors</a:t>
            </a:r>
            <a:endParaRPr lang="en-US" altLang="en-US" dirty="0"/>
          </a:p>
        </p:txBody>
      </p:sp>
      <p:sp>
        <p:nvSpPr>
          <p:cNvPr id="36868" name="AutoShape 2" descr="What is an ARM Processor?"/>
          <p:cNvSpPr>
            <a:spLocks noChangeAspect="1" noChangeArrowheads="1"/>
          </p:cNvSpPr>
          <p:nvPr/>
        </p:nvSpPr>
        <p:spPr bwMode="auto">
          <a:xfrm>
            <a:off x="101600" y="-101600"/>
            <a:ext cx="285751" cy="21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528" tIns="38262" rIns="76528" bIns="38262"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endParaRPr lang="en-US" altLang="en-US" sz="1465"/>
          </a:p>
        </p:txBody>
      </p:sp>
      <p:sp>
        <p:nvSpPr>
          <p:cNvPr id="36869" name="AutoShape 4" descr="What is an ARM Processor?"/>
          <p:cNvSpPr>
            <a:spLocks noChangeAspect="1" noChangeArrowheads="1"/>
          </p:cNvSpPr>
          <p:nvPr/>
        </p:nvSpPr>
        <p:spPr bwMode="auto">
          <a:xfrm>
            <a:off x="243417" y="6351"/>
            <a:ext cx="285749" cy="21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528" tIns="38262" rIns="76528" bIns="38262"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endParaRPr lang="en-US" altLang="en-US" sz="1465"/>
          </a:p>
        </p:txBody>
      </p:sp>
      <p:pic>
        <p:nvPicPr>
          <p:cNvPr id="36870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67" y="4102100"/>
            <a:ext cx="3429000" cy="2544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Other Policies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atinLnBrk="0">
              <a:spcBef>
                <a:spcPts val="300"/>
              </a:spcBef>
            </a:pPr>
            <a:r>
              <a:rPr lang="en-US"/>
              <a:t>LIFO</a:t>
            </a:r>
            <a:endParaRPr lang="en-US"/>
          </a:p>
          <a:p>
            <a:pPr latinLnBrk="0">
              <a:spcBef>
                <a:spcPts val="300"/>
              </a:spcBef>
            </a:pPr>
            <a:r>
              <a:rPr lang="en-US"/>
              <a:t>More policies can be found:</a:t>
            </a:r>
            <a:endParaRPr lang="en-US"/>
          </a:p>
          <a:p>
            <a:pPr latinLnBrk="0">
              <a:spcBef>
                <a:spcPts val="300"/>
              </a:spcBef>
            </a:pPr>
            <a:r>
              <a:rPr lang="en-US"/>
              <a:t>https://en.wikipedia.org/wiki/Cache_replacement_policies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Further Reading</a:t>
            </a:r>
            <a:endParaRPr lang="en-US" altLang="en-US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sz="1865" dirty="0">
                <a:ea typeface="宋体" panose="02010600030101010101" pitchFamily="2" charset="-122"/>
              </a:rPr>
              <a:t>Cache is everywhere</a:t>
            </a:r>
            <a:endParaRPr lang="en-US" altLang="zh-CN" sz="1865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en-US" sz="1865" dirty="0"/>
              <a:t>Web Content</a:t>
            </a:r>
            <a:endParaRPr lang="en-US" altLang="en-US" sz="1865" dirty="0"/>
          </a:p>
          <a:p>
            <a:pPr lvl="1" latinLnBrk="0">
              <a:spcBef>
                <a:spcPts val="300"/>
              </a:spcBef>
            </a:pPr>
            <a:r>
              <a:rPr lang="en-US" altLang="en-US" sz="1865" dirty="0"/>
              <a:t>Video Broadcast</a:t>
            </a:r>
            <a:endParaRPr lang="en-US" altLang="en-US" sz="1865" dirty="0"/>
          </a:p>
          <a:p>
            <a:pPr lvl="1" latinLnBrk="0">
              <a:spcBef>
                <a:spcPts val="300"/>
              </a:spcBef>
            </a:pPr>
            <a:r>
              <a:rPr lang="en-US" altLang="en-US" sz="1865" dirty="0"/>
              <a:t>Logistic/warehousing</a:t>
            </a:r>
            <a:endParaRPr lang="en-US" altLang="en-US" sz="1865" dirty="0"/>
          </a:p>
          <a:p>
            <a:pPr lvl="1" latinLnBrk="0">
              <a:spcBef>
                <a:spcPts val="300"/>
              </a:spcBef>
            </a:pPr>
            <a:endParaRPr lang="en-US" altLang="en-US" sz="1865" dirty="0"/>
          </a:p>
          <a:p>
            <a:pPr latinLnBrk="0">
              <a:spcBef>
                <a:spcPts val="300"/>
              </a:spcBef>
            </a:pPr>
            <a:r>
              <a:rPr lang="en-US" altLang="en-US" sz="1865" dirty="0"/>
              <a:t>Can it be solved by ML? Yes. </a:t>
            </a:r>
            <a:endParaRPr lang="en-US" altLang="en-US" sz="1865" dirty="0"/>
          </a:p>
          <a:p>
            <a:pPr lvl="1"/>
            <a:endParaRPr lang="en-US" altLang="en-US" sz="1865" dirty="0"/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985684"/>
            <a:ext cx="8458200" cy="233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20203" y="958851"/>
            <a:ext cx="3268087" cy="2512136"/>
            <a:chOff x="5940152" y="719138"/>
            <a:chExt cx="2451065" cy="1884102"/>
          </a:xfrm>
        </p:grpSpPr>
        <p:pic>
          <p:nvPicPr>
            <p:cNvPr id="3074" name="Picture 2" descr="Off-Policy Estimation for Infinite-Horizon Reinforcement Learning – Google  AI Blo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2" y="719138"/>
              <a:ext cx="2376264" cy="1546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156176" y="2365591"/>
              <a:ext cx="2235041" cy="237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5" b="1" dirty="0">
                  <a:solidFill>
                    <a:schemeClr val="accent1"/>
                  </a:solidFill>
                </a:rPr>
                <a:t>Policy</a:t>
              </a:r>
              <a:r>
                <a:rPr lang="en-US" sz="1465" dirty="0">
                  <a:solidFill>
                    <a:schemeClr val="accent1"/>
                  </a:solidFill>
                </a:rPr>
                <a:t> in Reinforcement Learning</a:t>
              </a:r>
              <a:endParaRPr lang="en-US" sz="1465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51851" y="1052379"/>
            <a:ext cx="3010912" cy="2405455"/>
            <a:chOff x="3563888" y="789284"/>
            <a:chExt cx="2258184" cy="1804091"/>
          </a:xfrm>
        </p:grpSpPr>
        <p:pic>
          <p:nvPicPr>
            <p:cNvPr id="3076" name="Picture 4" descr="Is Logistics About To Get Amazon'ed? | TechCrun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789284"/>
              <a:ext cx="2258184" cy="1505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139952" y="2355726"/>
              <a:ext cx="1235869" cy="237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65" dirty="0">
                  <a:solidFill>
                    <a:schemeClr val="accent1"/>
                  </a:solidFill>
                </a:rPr>
                <a:t>Amazon Logistics</a:t>
              </a:r>
              <a:endParaRPr lang="en-US" sz="1465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Performance optimization</a:t>
            </a:r>
            <a:endParaRPr lang="en-US" altLang="en-US" dirty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sz="2400">
                <a:ea typeface="宋体" panose="02010600030101010101" pitchFamily="2" charset="-122"/>
              </a:rPr>
              <a:t>Choose the right algorithm and data structure</a:t>
            </a:r>
            <a:endParaRPr lang="en-US" altLang="zh-CN" sz="240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2400">
                <a:ea typeface="宋体" panose="02010600030101010101" pitchFamily="2" charset="-122"/>
              </a:rPr>
              <a:t>Go to Course 203</a:t>
            </a:r>
            <a:endParaRPr lang="en-US" altLang="zh-CN" sz="240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r>
              <a:rPr lang="en-US" altLang="zh-CN" sz="2400">
                <a:ea typeface="宋体" panose="02010600030101010101" pitchFamily="2" charset="-122"/>
              </a:rPr>
              <a:t>Choose the right language (C is usually the fastest, but also hard to maintain)</a:t>
            </a:r>
            <a:endParaRPr lang="en-US" altLang="zh-CN" sz="240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en-US" sz="2400"/>
              <a:t>Go to Course 102</a:t>
            </a:r>
            <a:endParaRPr lang="en-US" altLang="en-US" sz="2400"/>
          </a:p>
          <a:p>
            <a:pPr latinLnBrk="0">
              <a:spcBef>
                <a:spcPts val="300"/>
              </a:spcBef>
            </a:pPr>
            <a:r>
              <a:rPr lang="en-US" altLang="zh-CN" sz="2400">
                <a:ea typeface="宋体" panose="02010600030101010101" pitchFamily="2" charset="-122"/>
              </a:rPr>
              <a:t>Choose compiler</a:t>
            </a:r>
            <a:endParaRPr lang="en-US" altLang="zh-CN" sz="240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2400">
                <a:ea typeface="宋体" panose="02010600030101010101" pitchFamily="2" charset="-122"/>
              </a:rPr>
              <a:t>icc vs gcc</a:t>
            </a:r>
            <a:endParaRPr lang="en-US" altLang="zh-CN" sz="240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2400">
                <a:ea typeface="宋体" panose="02010600030101010101" pitchFamily="2" charset="-122"/>
              </a:rPr>
              <a:t>gcc compiler option –O3</a:t>
            </a:r>
            <a:endParaRPr lang="en-US" altLang="zh-CN" sz="240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2400">
                <a:ea typeface="宋体" panose="02010600030101010101" pitchFamily="2" charset="-122"/>
              </a:rPr>
              <a:t>For python, switch to Cython</a:t>
            </a:r>
            <a:endParaRPr lang="en-US" altLang="zh-CN" sz="240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r>
              <a:rPr lang="en-US" altLang="en-US" sz="2400">
                <a:ea typeface="宋体" panose="02010600030101010101" pitchFamily="2" charset="-122"/>
              </a:rPr>
              <a:t>L</a:t>
            </a:r>
            <a:r>
              <a:rPr lang="en-US" altLang="en-US" sz="2400"/>
              <a:t>oop optimization</a:t>
            </a:r>
            <a:endParaRPr lang="en-US" altLang="zh-CN" sz="240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2400">
                <a:ea typeface="宋体" panose="02010600030101010101" pitchFamily="2" charset="-122"/>
              </a:rPr>
              <a:t>Code movement: extract repeated calculations out of the loop</a:t>
            </a:r>
            <a:endParaRPr lang="en-US" alt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Performance optimization (serial)</a:t>
            </a:r>
            <a:endParaRPr lang="en-US" altLang="en-US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63551" y="4593167"/>
            <a:ext cx="11262783" cy="17653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Pay attention to the implicit loop: the linked list must traverse itself when finding the length</a:t>
            </a:r>
            <a:endParaRPr lang="en-US" altLang="en-US" dirty="0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1" y="1151467"/>
            <a:ext cx="6352116" cy="31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3598333" y="2112433"/>
            <a:ext cx="4726517" cy="405130"/>
          </a:xfrm>
          <a:prstGeom prst="rect">
            <a:avLst/>
          </a:prstGeom>
          <a:solidFill>
            <a:srgbClr val="C0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endParaRPr lang="en-US" altLang="en-US" sz="2135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Performance optimization</a:t>
            </a:r>
            <a:endParaRPr lang="en-US" altLang="en-US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sz="1865" dirty="0">
                <a:ea typeface="宋体" panose="02010600030101010101" pitchFamily="2" charset="-122"/>
              </a:rPr>
              <a:t>Write temporary variables inside the loop instead of global variables - compiler can put temporary variables completely in registers without writing back to memory</a:t>
            </a:r>
            <a:endParaRPr lang="en-US" altLang="zh-CN" sz="1865" dirty="0">
              <a:ea typeface="宋体" panose="02010600030101010101" pitchFamily="2" charset="-122"/>
            </a:endParaRPr>
          </a:p>
          <a:p>
            <a:pPr lvl="1"/>
            <a:r>
              <a:rPr lang="en-US" altLang="zh-CN" sz="1865" dirty="0">
                <a:ea typeface="宋体" panose="02010600030101010101" pitchFamily="2" charset="-122"/>
              </a:rPr>
              <a:t>For two-dimensional arrays, traverse in major order, not minor order</a:t>
            </a:r>
            <a:endParaRPr lang="en-US" altLang="zh-CN" sz="1865" dirty="0">
              <a:ea typeface="宋体" panose="02010600030101010101" pitchFamily="2" charset="-122"/>
            </a:endParaRPr>
          </a:p>
          <a:p>
            <a:pPr lvl="1"/>
            <a:endParaRPr lang="en-US" altLang="zh-CN" sz="1865" dirty="0">
              <a:ea typeface="宋体" panose="02010600030101010101" pitchFamily="2" charset="-122"/>
            </a:endParaRPr>
          </a:p>
          <a:p>
            <a:pPr lvl="1"/>
            <a:endParaRPr lang="en-US" altLang="zh-CN" sz="1865" dirty="0">
              <a:ea typeface="宋体" panose="02010600030101010101" pitchFamily="2" charset="-122"/>
            </a:endParaRPr>
          </a:p>
          <a:p>
            <a:pPr lvl="1"/>
            <a:endParaRPr lang="en-US" altLang="zh-CN" sz="1865" dirty="0">
              <a:ea typeface="宋体" panose="02010600030101010101" pitchFamily="2" charset="-122"/>
            </a:endParaRPr>
          </a:p>
          <a:p>
            <a:endParaRPr lang="en-US" altLang="en-US" sz="1865" dirty="0"/>
          </a:p>
          <a:p>
            <a:endParaRPr lang="en-US" altLang="en-US" sz="1865" dirty="0"/>
          </a:p>
        </p:txBody>
      </p:sp>
      <p:pic>
        <p:nvPicPr>
          <p:cNvPr id="4096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84" y="2214033"/>
            <a:ext cx="11825816" cy="116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3" y="3630084"/>
            <a:ext cx="7029451" cy="15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3" y="5156200"/>
            <a:ext cx="7001933" cy="153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7" descr="https://upload.wikimedia.org/wikipedia/commons/thumb/4/4d/Row_and_column_major_order.svg/170px-Row_and_column_major_order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317" y="3606800"/>
            <a:ext cx="3052233" cy="305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Performance optimization (serial)</a:t>
            </a:r>
            <a:endParaRPr lang="en-US" altLang="en-US"/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1988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" y="1253067"/>
            <a:ext cx="11554884" cy="496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79776" y="6440560"/>
            <a:ext cx="4319905" cy="316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5" dirty="0">
                <a:solidFill>
                  <a:schemeClr val="accent1"/>
                </a:solidFill>
              </a:rPr>
              <a:t>CPU has a prefetch mechanism based on locality!</a:t>
            </a:r>
            <a:endParaRPr lang="en-US" sz="1465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Performance optimization</a:t>
            </a:r>
            <a:endParaRPr lang="en-US" altLang="en-US" dirty="0"/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Function call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Minimize the function call in the loop, or replace it with #define in C or C++ template</a:t>
            </a:r>
            <a:endParaRPr lang="en-US" altLang="zh-CN" dirty="0">
              <a:ea typeface="宋体" panose="02010600030101010101" pitchFamily="2" charset="-122"/>
            </a:endParaRPr>
          </a:p>
          <a:p>
            <a:pPr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Specify register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dirty="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C++ register variables</a:t>
            </a:r>
            <a:endParaRPr lang="en-US" altLang="zh-CN" dirty="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  <a:p>
            <a:pPr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Data type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dirty="0">
                <a:ea typeface="宋体" panose="02010600030101010101" pitchFamily="2" charset="-122"/>
              </a:rPr>
              <a:t>Reduce floating point operations, replace with integers</a:t>
            </a:r>
            <a:endParaRPr lang="en-US" altLang="en-US" dirty="0"/>
          </a:p>
        </p:txBody>
      </p:sp>
      <p:grpSp>
        <p:nvGrpSpPr>
          <p:cNvPr id="3" name="组合 2"/>
          <p:cNvGrpSpPr/>
          <p:nvPr/>
        </p:nvGrpSpPr>
        <p:grpSpPr bwMode="auto">
          <a:xfrm>
            <a:off x="3979333" y="5018619"/>
            <a:ext cx="4048601" cy="1832994"/>
            <a:chOff x="2984892" y="3764174"/>
            <a:chExt cx="3036451" cy="1374411"/>
          </a:xfrm>
        </p:grpSpPr>
        <p:sp>
          <p:nvSpPr>
            <p:cNvPr id="43013" name="TextBox 1"/>
            <p:cNvSpPr txBox="1">
              <a:spLocks noChangeArrowheads="1"/>
            </p:cNvSpPr>
            <p:nvPr/>
          </p:nvSpPr>
          <p:spPr bwMode="auto">
            <a:xfrm>
              <a:off x="3203848" y="4731966"/>
              <a:ext cx="2817495" cy="406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1pPr>
              <a:lvl2pPr marL="742950" indent="-2857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2pPr>
              <a:lvl3pPr marL="11430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3pPr>
              <a:lvl4pPr marL="16002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4pPr>
              <a:lvl5pPr marL="20574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5pPr>
              <a:lvl6pPr marL="25146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6pPr>
              <a:lvl7pPr marL="29718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7pPr>
              <a:lvl8pPr marL="34290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8pPr>
              <a:lvl9pPr marL="38862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9pPr>
            </a:lstStyle>
            <a:p>
              <a:r>
                <a:rPr lang="en-US" altLang="en-US" sz="1465" dirty="0">
                  <a:solidFill>
                    <a:srgbClr val="FF0000"/>
                  </a:solidFill>
                </a:rPr>
                <a:t>The final choice:</a:t>
              </a:r>
              <a:endParaRPr lang="en-US" altLang="en-US" sz="1465" dirty="0">
                <a:solidFill>
                  <a:srgbClr val="FF0000"/>
                </a:solidFill>
              </a:endParaRPr>
            </a:p>
            <a:p>
              <a:r>
                <a:rPr lang="en-US" altLang="en-US" sz="1465" dirty="0">
                  <a:solidFill>
                    <a:srgbClr val="FF0000"/>
                  </a:solidFill>
                </a:rPr>
                <a:t>Switch to Assembly, if you can!</a:t>
              </a:r>
              <a:endParaRPr lang="en-US" altLang="en-US" sz="1465" dirty="0">
                <a:solidFill>
                  <a:srgbClr val="FF0000"/>
                </a:solidFill>
              </a:endParaRPr>
            </a:p>
          </p:txBody>
        </p:sp>
        <p:pic>
          <p:nvPicPr>
            <p:cNvPr id="43014" name="Picture 7" descr="Motorola 6800 Assembly Language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44"/>
            <a:stretch>
              <a:fillRect/>
            </a:stretch>
          </p:blipFill>
          <p:spPr bwMode="auto">
            <a:xfrm>
              <a:off x="2984892" y="3764174"/>
              <a:ext cx="2563813" cy="103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Further Reading</a:t>
            </a:r>
            <a:endParaRPr lang="en-US" altLang="en-US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463551" y="3524251"/>
            <a:ext cx="5632449" cy="2423583"/>
          </a:xfrm>
        </p:spPr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What is the fastest way to speed up an algorithm?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Abandoning the von Neumann architecture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Sacrifice Generality for Specialized Acceleration: from CPU to ASIC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1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Example: summing 10,000-length array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 lvl="2" latinLnBrk="0">
              <a:spcBef>
                <a:spcPts val="3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A circuit supporting 10,000 inputs + </a:t>
            </a:r>
            <a:r>
              <a:rPr lang="en-US" altLang="zh-CN" sz="1600">
                <a:ea typeface="宋体" panose="02010600030101010101" pitchFamily="2" charset="-122"/>
              </a:rPr>
              <a:t>1 output</a:t>
            </a:r>
            <a:endParaRPr lang="en-US" altLang="en-US" sz="1600" dirty="0"/>
          </a:p>
        </p:txBody>
      </p:sp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33" y="1200151"/>
            <a:ext cx="4944533" cy="207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433" y="1303867"/>
            <a:ext cx="2362200" cy="177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Box 2"/>
          <p:cNvSpPr txBox="1">
            <a:spLocks noChangeArrowheads="1"/>
          </p:cNvSpPr>
          <p:nvPr/>
        </p:nvSpPr>
        <p:spPr bwMode="auto">
          <a:xfrm>
            <a:off x="5602817" y="3153833"/>
            <a:ext cx="6096000" cy="40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/>
            <a:r>
              <a:rPr lang="en-US" altLang="en-US" sz="2135" b="1">
                <a:solidFill>
                  <a:srgbClr val="202122"/>
                </a:solidFill>
                <a:latin typeface="Arial" panose="020B0604020202020204" pitchFamily="34" charset="0"/>
              </a:rPr>
              <a:t>application-specific integrated circuit</a:t>
            </a:r>
            <a:endParaRPr lang="en-US" altLang="en-US" sz="2135"/>
          </a:p>
        </p:txBody>
      </p:sp>
      <p:sp>
        <p:nvSpPr>
          <p:cNvPr id="44039" name="TextBox 6"/>
          <p:cNvSpPr txBox="1">
            <a:spLocks noChangeArrowheads="1"/>
          </p:cNvSpPr>
          <p:nvPr/>
        </p:nvSpPr>
        <p:spPr bwMode="auto">
          <a:xfrm>
            <a:off x="7107767" y="6123517"/>
            <a:ext cx="6096000" cy="40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528" tIns="38262" rIns="76528" bIns="38262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2135"/>
              <a:t>Field-programmable gate array</a:t>
            </a:r>
            <a:endParaRPr lang="en-US" altLang="en-US" sz="2135"/>
          </a:p>
        </p:txBody>
      </p:sp>
      <p:pic>
        <p:nvPicPr>
          <p:cNvPr id="440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84" y="3930651"/>
            <a:ext cx="4028016" cy="202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Von Neumann Model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4173" y="1508760"/>
            <a:ext cx="7984067" cy="3361267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927773" y="5061373"/>
            <a:ext cx="5224780" cy="107823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2135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Programs must be stored</a:t>
            </a:r>
            <a:endParaRPr lang="en-US" sz="2135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r>
              <a:rPr lang="en-US" sz="2135">
                <a:solidFill>
                  <a:schemeClr val="tx1"/>
                </a:solidFill>
                <a:sym typeface="+mn-ea"/>
              </a:rPr>
              <a:t>Sequential execution of instructions</a:t>
            </a:r>
            <a:endParaRPr lang="en-US" sz="2135">
              <a:solidFill>
                <a:schemeClr val="tx1"/>
              </a:solidFill>
            </a:endParaRPr>
          </a:p>
          <a:p>
            <a:pPr marL="228600" indent="-228600" algn="l">
              <a:buFont typeface="Arial" panose="020B0604020202020204" pitchFamily="34" charset="0"/>
              <a:buChar char="•"/>
            </a:pPr>
            <a:endParaRPr lang="en-US" sz="2135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Frontier</a:t>
            </a:r>
            <a:endParaRPr lang="en-US" altLang="en-US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Intelligence Processing Unit @ Graphcore</a:t>
            </a:r>
            <a:endParaRPr lang="en-US" altLang="en-US"/>
          </a:p>
        </p:txBody>
      </p:sp>
      <p:pic>
        <p:nvPicPr>
          <p:cNvPr id="45060" name="Picture 2" descr="Chip Mk.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" t="3481" b="9444"/>
          <a:stretch>
            <a:fillRect/>
          </a:stretch>
        </p:blipFill>
        <p:spPr bwMode="auto">
          <a:xfrm>
            <a:off x="605367" y="1608667"/>
            <a:ext cx="7814733" cy="480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 descr="GC010_IPU2_004_W4K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1892300"/>
            <a:ext cx="3071283" cy="202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TextBox 3"/>
          <p:cNvSpPr txBox="1">
            <a:spLocks noChangeArrowheads="1"/>
          </p:cNvSpPr>
          <p:nvPr/>
        </p:nvSpPr>
        <p:spPr bwMode="auto">
          <a:xfrm>
            <a:off x="9167284" y="4292600"/>
            <a:ext cx="412686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zh-CN" sz="1465">
                <a:ea typeface="宋体" panose="02010600030101010101" pitchFamily="2" charset="-122"/>
              </a:rPr>
              <a:t>Design for Deep Learning:</a:t>
            </a:r>
            <a:endParaRPr lang="en-US" altLang="zh-CN" sz="1465">
              <a:ea typeface="宋体" panose="02010600030101010101" pitchFamily="2" charset="-122"/>
            </a:endParaRPr>
          </a:p>
          <a:p>
            <a:r>
              <a:rPr lang="en-US" altLang="zh-CN" sz="1465">
                <a:ea typeface="宋体" panose="02010600030101010101" pitchFamily="2" charset="-122"/>
              </a:rPr>
              <a:t>Non-von Neumann architecture</a:t>
            </a:r>
            <a:endParaRPr lang="en-US" altLang="en-US" sz="1465"/>
          </a:p>
          <a:p>
            <a:r>
              <a:rPr lang="en-US" altLang="en-US" sz="1465"/>
              <a:t>125 </a:t>
            </a:r>
            <a:r>
              <a:rPr lang="en-US" altLang="zh-CN" sz="1465">
                <a:ea typeface="宋体" panose="02010600030101010101" pitchFamily="2" charset="-122"/>
              </a:rPr>
              <a:t>Tflops@120W</a:t>
            </a:r>
            <a:endParaRPr lang="en-US" altLang="zh-CN" sz="1465">
              <a:ea typeface="宋体" panose="02010600030101010101" pitchFamily="2" charset="-122"/>
            </a:endParaRPr>
          </a:p>
          <a:p>
            <a:r>
              <a:rPr lang="en-US" altLang="en-US" sz="1465"/>
              <a:t>45</a:t>
            </a:r>
            <a:r>
              <a:rPr lang="en-US" altLang="zh-CN" sz="1465">
                <a:ea typeface="宋体" panose="02010600030101010101" pitchFamily="2" charset="-122"/>
              </a:rPr>
              <a:t>TB/s Memory Bandwidth</a:t>
            </a:r>
            <a:endParaRPr lang="en-US" altLang="en-US" sz="1465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Components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atinLnBrk="0">
              <a:spcBef>
                <a:spcPts val="300"/>
              </a:spcBef>
            </a:pPr>
            <a:r>
              <a:rPr lang="en-US"/>
              <a:t>ALU</a:t>
            </a:r>
            <a:endParaRPr lang="en-US"/>
          </a:p>
          <a:p>
            <a:pPr latinLnBrk="0">
              <a:spcBef>
                <a:spcPts val="300"/>
              </a:spcBef>
            </a:pPr>
            <a:r>
              <a:rPr lang="en-US"/>
              <a:t>Memory</a:t>
            </a:r>
            <a:endParaRPr lang="en-US"/>
          </a:p>
          <a:p>
            <a:pPr latinLnBrk="0">
              <a:spcBef>
                <a:spcPts val="300"/>
              </a:spcBef>
            </a:pPr>
            <a:r>
              <a:rPr lang="en-US"/>
              <a:t>Control unit</a:t>
            </a:r>
            <a:endParaRPr lang="en-US"/>
          </a:p>
          <a:p>
            <a:pPr latinLnBrk="0">
              <a:spcBef>
                <a:spcPts val="300"/>
              </a:spcBef>
            </a:pPr>
            <a:r>
              <a:rPr lang="en-US"/>
              <a:t>Input / output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*Turing and Von Neumann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set of fixed instructions or a programming language is enough</a:t>
            </a:r>
            <a:endParaRPr lang="en-US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058285" y="1847215"/>
            <a:ext cx="4075430" cy="37680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https://peterhigginson.co.uk/lmc/?F5=12-Feb-24_14:04:09</a:t>
            </a:r>
            <a:endParaRPr lang="en-US"/>
          </a:p>
          <a:p>
            <a:r>
              <a:rPr lang="en-US"/>
              <a:t>https://justine.lol/ape.html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Central processing unit (CPU)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3490" y="1295400"/>
            <a:ext cx="9401175" cy="4465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Main memory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3550" y="1643380"/>
            <a:ext cx="11262995" cy="4029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Memory types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ROM</a:t>
            </a:r>
            <a:endParaRPr lang="en-US"/>
          </a:p>
          <a:p>
            <a:r>
              <a:rPr lang="en-US"/>
              <a:t>RAM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368290" y="1089660"/>
            <a:ext cx="1924050" cy="2099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880" y="3990975"/>
            <a:ext cx="4551680" cy="23672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jJjNTFkOTdkODM4ZDJhZTE0NWNhZWEyMDljZmVjZjEifQ=="/>
</p:tagLst>
</file>

<file path=ppt/theme/theme1.xml><?xml version="1.0" encoding="utf-8"?>
<a:theme xmlns:a="http://schemas.openxmlformats.org/drawingml/2006/main" name="23_ClassicWhit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FFFFFF"/>
      </a:accent3>
      <a:accent4>
        <a:srgbClr val="000000"/>
      </a:accent4>
      <a:accent5>
        <a:srgbClr val="AFBCE5"/>
      </a:accent5>
      <a:accent6>
        <a:srgbClr val="2DB2A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</a:spPr>
      <a:bodyPr vert="horz" wrap="square" lIns="50800" tIns="50800" rIns="50800" bIns="50800" numCol="1" anchor="ctr" anchorCtr="0" compatLnSpc="1">
        <a:spAutoFit/>
      </a:bodyPr>
      <a:lstStyle>
        <a:defPPr marL="0" marR="0" indent="0" algn="ctr" defTabSz="173355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nela Text Regular" charset="0"/>
            <a:ea typeface="Canela Text Regular" charset="0"/>
            <a:cs typeface="Canela Text Regular" charset="0"/>
            <a:sym typeface="Canela Text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</a:spPr>
      <a:bodyPr vert="horz" wrap="square" lIns="50800" tIns="50800" rIns="50800" bIns="50800" numCol="1" anchor="ctr" anchorCtr="0" compatLnSpc="1">
        <a:spAutoFit/>
      </a:bodyPr>
      <a:lstStyle>
        <a:defPPr marL="0" marR="0" indent="0" algn="ctr" defTabSz="173355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nela Text Regular" charset="0"/>
            <a:ea typeface="Canela Text Regular" charset="0"/>
            <a:cs typeface="Canela Text Regular" charset="0"/>
            <a:sym typeface="Canela Text Regular" charset="0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4719</Words>
  <Application>WPS 演示</Application>
  <PresentationFormat>Widescreen</PresentationFormat>
  <Paragraphs>426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Canela Text Regular</vt:lpstr>
      <vt:lpstr>Segoe Print</vt:lpstr>
      <vt:lpstr>Helvetica</vt:lpstr>
      <vt:lpstr>Graphik</vt:lpstr>
      <vt:lpstr>Calibri Light</vt:lpstr>
      <vt:lpstr>微软雅黑</vt:lpstr>
      <vt:lpstr>Arial Unicode MS</vt:lpstr>
      <vt:lpstr>Calibri</vt:lpstr>
      <vt:lpstr>Roboto</vt:lpstr>
      <vt:lpstr>Times New Roman</vt:lpstr>
      <vt:lpstr>23_ClassicWhite</vt:lpstr>
      <vt:lpstr>DTS205TC High Performance Computing</vt:lpstr>
      <vt:lpstr>History of computers</vt:lpstr>
      <vt:lpstr>Von Neumann Model</vt:lpstr>
      <vt:lpstr>Components</vt:lpstr>
      <vt:lpstr>*Turing and Von Neumann</vt:lpstr>
      <vt:lpstr>Demo</vt:lpstr>
      <vt:lpstr>Central processing unit (CPU)</vt:lpstr>
      <vt:lpstr>Main memory</vt:lpstr>
      <vt:lpstr>Memory types</vt:lpstr>
      <vt:lpstr>Structure of computer</vt:lpstr>
      <vt:lpstr>Example: Hello world</vt:lpstr>
      <vt:lpstr>Example: Hello world</vt:lpstr>
      <vt:lpstr>Example: Hello world</vt:lpstr>
      <vt:lpstr>Example: Hello world</vt:lpstr>
      <vt:lpstr>Speed Mismatch: Memory Wall</vt:lpstr>
      <vt:lpstr>Caches matter</vt:lpstr>
      <vt:lpstr>Example: Summing 1-D Arrays</vt:lpstr>
      <vt:lpstr>Cache Policy</vt:lpstr>
      <vt:lpstr>First In First Out (FIFO)</vt:lpstr>
      <vt:lpstr>Least recently used (LRU)</vt:lpstr>
      <vt:lpstr>Random Replacement Policy</vt:lpstr>
      <vt:lpstr>Other Policies</vt:lpstr>
      <vt:lpstr>Further Reading</vt:lpstr>
      <vt:lpstr>Performance optimization</vt:lpstr>
      <vt:lpstr>Performance optimization (serial)</vt:lpstr>
      <vt:lpstr>Performance optimization</vt:lpstr>
      <vt:lpstr>Performance optimization (serial)</vt:lpstr>
      <vt:lpstr>Performance optimization</vt:lpstr>
      <vt:lpstr>Further Reading</vt:lpstr>
      <vt:lpstr>Frontier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Parallel Computing?</dc:title>
  <dc:creator/>
  <cp:lastModifiedBy>ZD</cp:lastModifiedBy>
  <cp:revision>75</cp:revision>
  <dcterms:created xsi:type="dcterms:W3CDTF">2024-02-12T13:01:00Z</dcterms:created>
  <dcterms:modified xsi:type="dcterms:W3CDTF">2025-12-19T13:38:22Z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1EB7135B82714B6CB044D3F3E35FC479_13</vt:lpwstr>
  </property>
  <property fmtid="{D5CDD505-2E9C-101B-9397-08002B2CF9AE}" pid="3" name="KSOProductBuildVer">
    <vt:lpwstr>2052-12.1.0.24034</vt:lpwstr>
  </property>
</Properties>
</file>